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Proxima Nova"/>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19508a7c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19508a7c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a76f748a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a76f748a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c549b16f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c549b16f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21610e938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21610e938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Este es un borrador para mi que ya busqué 50 veces cual es cual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21610e93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21610e93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21610e93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21610e93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50">
                <a:solidFill>
                  <a:srgbClr val="D5D5D5"/>
                </a:solidFill>
                <a:highlight>
                  <a:srgbClr val="383838"/>
                </a:highlight>
                <a:latin typeface="Courier New"/>
                <a:ea typeface="Courier New"/>
                <a:cs typeface="Courier New"/>
                <a:sym typeface="Courier New"/>
              </a:rPr>
              <a:t>[24, 36, 29, 33, </a:t>
            </a:r>
            <a:r>
              <a:rPr lang="es" sz="1050">
                <a:solidFill>
                  <a:srgbClr val="D5D5D5"/>
                </a:solidFill>
                <a:highlight>
                  <a:srgbClr val="616161"/>
                </a:highlight>
                <a:latin typeface="Courier New"/>
                <a:ea typeface="Courier New"/>
                <a:cs typeface="Courier New"/>
                <a:sym typeface="Courier New"/>
              </a:rPr>
              <a:t>58</a:t>
            </a:r>
            <a:r>
              <a:rPr lang="es" sz="1050">
                <a:solidFill>
                  <a:srgbClr val="D5D5D5"/>
                </a:solidFill>
                <a:highlight>
                  <a:srgbClr val="383838"/>
                </a:highlight>
                <a:latin typeface="Courier New"/>
                <a:ea typeface="Courier New"/>
                <a:cs typeface="Courier New"/>
                <a:sym typeface="Courier New"/>
              </a:rPr>
              <a:t>] cantidad de días con lluvia (sobre 90)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50">
                <a:solidFill>
                  <a:srgbClr val="D5D5D5"/>
                </a:solidFill>
                <a:highlight>
                  <a:srgbClr val="383838"/>
                </a:highlight>
                <a:latin typeface="Courier New"/>
                <a:ea typeface="Courier New"/>
                <a:cs typeface="Courier New"/>
                <a:sym typeface="Courier New"/>
              </a:rPr>
              <a:t>[250, 244, 3654, 199,</a:t>
            </a:r>
            <a:r>
              <a:rPr lang="es" sz="1050">
                <a:solidFill>
                  <a:srgbClr val="D5D5D5"/>
                </a:solidFill>
                <a:highlight>
                  <a:srgbClr val="616161"/>
                </a:highlight>
                <a:latin typeface="Courier New"/>
                <a:ea typeface="Courier New"/>
                <a:cs typeface="Courier New"/>
                <a:sym typeface="Courier New"/>
              </a:rPr>
              <a:t> 84</a:t>
            </a:r>
            <a:r>
              <a:rPr lang="es" sz="1050">
                <a:solidFill>
                  <a:srgbClr val="D5D5D5"/>
                </a:solidFill>
                <a:highlight>
                  <a:srgbClr val="383838"/>
                </a:highlight>
                <a:latin typeface="Courier New"/>
                <a:ea typeface="Courier New"/>
                <a:cs typeface="Courier New"/>
                <a:sym typeface="Courier New"/>
              </a:rPr>
              <a:t>] mm totales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21610e938_0_3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21610e938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pondria este gráfico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19508a7c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19508a7c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19508a7c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19508a7c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19508a7c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19508a7c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72" name="Shape 72"/>
        <p:cNvGrpSpPr/>
        <p:nvPr/>
      </p:nvGrpSpPr>
      <p:grpSpPr>
        <a:xfrm>
          <a:off x="0" y="0"/>
          <a:ext cx="0" cy="0"/>
          <a:chOff x="0" y="0"/>
          <a:chExt cx="0" cy="0"/>
        </a:xfrm>
      </p:grpSpPr>
      <p:cxnSp>
        <p:nvCxnSpPr>
          <p:cNvPr id="73" name="Google Shape;73;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74" name="Google Shape;74;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75" name="Google Shape;75;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77" name="Shape 77"/>
        <p:cNvGrpSpPr/>
        <p:nvPr/>
      </p:nvGrpSpPr>
      <p:grpSpPr>
        <a:xfrm>
          <a:off x="0" y="0"/>
          <a:ext cx="0" cy="0"/>
          <a:chOff x="0" y="0"/>
          <a:chExt cx="0" cy="0"/>
        </a:xfrm>
      </p:grpSpPr>
      <p:cxnSp>
        <p:nvCxnSpPr>
          <p:cNvPr id="78" name="Google Shape;78;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79" name="Google Shape;79;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0" name="Google Shape;8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9" name="Google Shape;89;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7" name="Google Shape;9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0" name="Google Shape;10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104" name="Google Shape;104;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5" name="Google Shape;105;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7" name="Google Shape;10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sp>
        <p:nvSpPr>
          <p:cNvPr id="109" name="Google Shape;109;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110" name="Google Shape;11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 name="Shape 111"/>
        <p:cNvGrpSpPr/>
        <p:nvPr/>
      </p:nvGrpSpPr>
      <p:grpSpPr>
        <a:xfrm>
          <a:off x="0" y="0"/>
          <a:ext cx="0" cy="0"/>
          <a:chOff x="0" y="0"/>
          <a:chExt cx="0" cy="0"/>
        </a:xfrm>
      </p:grpSpPr>
      <p:sp>
        <p:nvSpPr>
          <p:cNvPr id="112" name="Google Shape;112;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114" name="Google Shape;114;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5" name="Google Shape;11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0" name="Google Shape;7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71" name="Google Shape;7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hyperlink" Target="https://newmagya.omixom.com/accounts/login/?nex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newmagya.omixom.com/accounts/login/?next=/"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jpg"/><Relationship Id="rId5"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ctrTitle"/>
          </p:nvPr>
        </p:nvSpPr>
        <p:spPr>
          <a:xfrm>
            <a:off x="2068275" y="1155650"/>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800"/>
              <a:t>Estimación de datos faltantes en series climáticas</a:t>
            </a:r>
            <a:r>
              <a:rPr lang="es"/>
              <a:t> </a:t>
            </a:r>
            <a:endParaRPr/>
          </a:p>
        </p:txBody>
      </p:sp>
      <p:sp>
        <p:nvSpPr>
          <p:cNvPr id="123" name="Google Shape;123;p25"/>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Lihuen Flores, Fabiana Fulgenzi, Jorge Ruiz</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5" name="Shape 265"/>
        <p:cNvGrpSpPr/>
        <p:nvPr/>
      </p:nvGrpSpPr>
      <p:grpSpPr>
        <a:xfrm>
          <a:off x="0" y="0"/>
          <a:ext cx="0" cy="0"/>
          <a:chOff x="0" y="0"/>
          <a:chExt cx="0" cy="0"/>
        </a:xfrm>
      </p:grpSpPr>
      <p:pic>
        <p:nvPicPr>
          <p:cNvPr id="266" name="Google Shape;266;p34"/>
          <p:cNvPicPr preferRelativeResize="0"/>
          <p:nvPr/>
        </p:nvPicPr>
        <p:blipFill>
          <a:blip r:embed="rId3">
            <a:alphaModFix/>
          </a:blip>
          <a:stretch>
            <a:fillRect/>
          </a:stretch>
        </p:blipFill>
        <p:spPr>
          <a:xfrm>
            <a:off x="6300" y="162725"/>
            <a:ext cx="4429700" cy="4980776"/>
          </a:xfrm>
          <a:prstGeom prst="rect">
            <a:avLst/>
          </a:prstGeom>
          <a:noFill/>
          <a:ln>
            <a:noFill/>
          </a:ln>
        </p:spPr>
      </p:pic>
      <p:pic>
        <p:nvPicPr>
          <p:cNvPr descr="Trozo de cinta adhesiva que pega una nota a la diapositiva" id="267" name="Google Shape;267;p34"/>
          <p:cNvPicPr preferRelativeResize="0"/>
          <p:nvPr/>
        </p:nvPicPr>
        <p:blipFill rotWithShape="1">
          <a:blip r:embed="rId4">
            <a:alphaModFix/>
          </a:blip>
          <a:srcRect b="10011" l="9244" r="2118" t="5926"/>
          <a:stretch/>
        </p:blipFill>
        <p:spPr>
          <a:xfrm rot="154832">
            <a:off x="1103470" y="162118"/>
            <a:ext cx="2072010" cy="446240"/>
          </a:xfrm>
          <a:prstGeom prst="rect">
            <a:avLst/>
          </a:prstGeom>
          <a:noFill/>
          <a:ln>
            <a:noFill/>
          </a:ln>
        </p:spPr>
      </p:pic>
      <p:sp>
        <p:nvSpPr>
          <p:cNvPr id="268" name="Google Shape;268;p34"/>
          <p:cNvSpPr txBox="1"/>
          <p:nvPr/>
        </p:nvSpPr>
        <p:spPr>
          <a:xfrm>
            <a:off x="143950" y="687400"/>
            <a:ext cx="3954900" cy="525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800">
                <a:solidFill>
                  <a:schemeClr val="lt2"/>
                </a:solidFill>
                <a:latin typeface="Raleway"/>
                <a:ea typeface="Raleway"/>
                <a:cs typeface="Raleway"/>
                <a:sym typeface="Raleway"/>
              </a:rPr>
              <a:t>SVM     </a:t>
            </a:r>
            <a:endParaRPr b="1" sz="2800">
              <a:solidFill>
                <a:schemeClr val="lt2"/>
              </a:solidFill>
              <a:latin typeface="Raleway"/>
              <a:ea typeface="Raleway"/>
              <a:cs typeface="Raleway"/>
              <a:sym typeface="Raleway"/>
            </a:endParaRPr>
          </a:p>
        </p:txBody>
      </p:sp>
      <p:sp>
        <p:nvSpPr>
          <p:cNvPr id="269" name="Google Shape;269;p34"/>
          <p:cNvSpPr txBox="1"/>
          <p:nvPr>
            <p:ph idx="4294967295" type="body"/>
          </p:nvPr>
        </p:nvSpPr>
        <p:spPr>
          <a:xfrm>
            <a:off x="159750" y="1930475"/>
            <a:ext cx="4120500" cy="69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0.33		MSE test = 0.28</a:t>
            </a:r>
            <a:endParaRPr sz="1200">
              <a:latin typeface="Raleway"/>
              <a:ea typeface="Raleway"/>
              <a:cs typeface="Raleway"/>
              <a:sym typeface="Raleway"/>
            </a:endParaRPr>
          </a:p>
        </p:txBody>
      </p:sp>
      <p:sp>
        <p:nvSpPr>
          <p:cNvPr id="270" name="Google Shape;270;p34"/>
          <p:cNvSpPr txBox="1"/>
          <p:nvPr/>
        </p:nvSpPr>
        <p:spPr>
          <a:xfrm>
            <a:off x="159750" y="1243975"/>
            <a:ext cx="4120500" cy="95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1"/>
                </a:solidFill>
                <a:latin typeface="Raleway"/>
                <a:ea typeface="Raleway"/>
                <a:cs typeface="Raleway"/>
                <a:sym typeface="Raleway"/>
              </a:rPr>
              <a:t>Temperatura</a:t>
            </a:r>
            <a:br>
              <a:rPr b="1" lang="es">
                <a:solidFill>
                  <a:schemeClr val="dk1"/>
                </a:solidFill>
                <a:latin typeface="Raleway"/>
                <a:ea typeface="Raleway"/>
                <a:cs typeface="Raleway"/>
                <a:sym typeface="Raleway"/>
              </a:rPr>
            </a:br>
            <a:r>
              <a:rPr b="1" lang="es" sz="1500">
                <a:solidFill>
                  <a:schemeClr val="dk2"/>
                </a:solidFill>
                <a:latin typeface="Raleway"/>
                <a:ea typeface="Raleway"/>
                <a:cs typeface="Raleway"/>
                <a:sym typeface="Raleway"/>
              </a:rPr>
              <a:t>(</a:t>
            </a:r>
            <a:r>
              <a:rPr b="1" lang="es" sz="1150">
                <a:solidFill>
                  <a:schemeClr val="dk2"/>
                </a:solidFill>
                <a:highlight>
                  <a:srgbClr val="FFFFFF"/>
                </a:highlight>
              </a:rPr>
              <a:t>C: 50, gamma: 2.5, kernel': rbf</a:t>
            </a:r>
            <a:r>
              <a:rPr b="1" lang="es" sz="1600">
                <a:solidFill>
                  <a:schemeClr val="dk2"/>
                </a:solidFill>
                <a:latin typeface="Raleway"/>
                <a:ea typeface="Raleway"/>
                <a:cs typeface="Raleway"/>
                <a:sym typeface="Raleway"/>
              </a:rPr>
              <a:t>)</a:t>
            </a:r>
            <a:endParaRPr b="1" sz="1250">
              <a:solidFill>
                <a:schemeClr val="dk2"/>
              </a:solidFill>
              <a:highlight>
                <a:srgbClr val="FFFFFF"/>
              </a:highlight>
            </a:endParaRPr>
          </a:p>
          <a:p>
            <a:pPr indent="0" lvl="0" marL="0" rtl="0" algn="l">
              <a:spcBef>
                <a:spcPts val="700"/>
              </a:spcBef>
              <a:spcAft>
                <a:spcPts val="700"/>
              </a:spcAft>
              <a:buNone/>
            </a:pPr>
            <a:r>
              <a:t/>
            </a:r>
            <a:endParaRPr b="1">
              <a:solidFill>
                <a:schemeClr val="dk1"/>
              </a:solidFill>
              <a:latin typeface="Raleway"/>
              <a:ea typeface="Raleway"/>
              <a:cs typeface="Raleway"/>
              <a:sym typeface="Raleway"/>
            </a:endParaRPr>
          </a:p>
        </p:txBody>
      </p:sp>
      <p:sp>
        <p:nvSpPr>
          <p:cNvPr id="271" name="Google Shape;271;p34"/>
          <p:cNvSpPr txBox="1"/>
          <p:nvPr/>
        </p:nvSpPr>
        <p:spPr>
          <a:xfrm>
            <a:off x="185700" y="2447825"/>
            <a:ext cx="4094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Precipitación </a:t>
            </a:r>
            <a:br>
              <a:rPr b="1" lang="es">
                <a:solidFill>
                  <a:schemeClr val="dk1"/>
                </a:solidFill>
                <a:latin typeface="Raleway"/>
                <a:ea typeface="Raleway"/>
                <a:cs typeface="Raleway"/>
                <a:sym typeface="Raleway"/>
              </a:rPr>
            </a:br>
            <a:r>
              <a:rPr b="1" lang="es" sz="1500">
                <a:solidFill>
                  <a:schemeClr val="dk2"/>
                </a:solidFill>
                <a:latin typeface="Raleway"/>
                <a:ea typeface="Raleway"/>
                <a:cs typeface="Raleway"/>
                <a:sym typeface="Raleway"/>
              </a:rPr>
              <a:t>(</a:t>
            </a:r>
            <a:r>
              <a:rPr b="1" lang="es" sz="1150">
                <a:solidFill>
                  <a:schemeClr val="dk2"/>
                </a:solidFill>
                <a:highlight>
                  <a:schemeClr val="lt1"/>
                </a:highlight>
              </a:rPr>
              <a:t>C: 10, kernel: linear</a:t>
            </a:r>
            <a:r>
              <a:rPr b="1" lang="es" sz="1600">
                <a:solidFill>
                  <a:schemeClr val="dk2"/>
                </a:solidFill>
                <a:latin typeface="Raleway"/>
                <a:ea typeface="Raleway"/>
                <a:cs typeface="Raleway"/>
                <a:sym typeface="Raleway"/>
              </a:rPr>
              <a:t>)</a:t>
            </a:r>
            <a:endParaRPr b="1">
              <a:solidFill>
                <a:schemeClr val="dk1"/>
              </a:solidFill>
              <a:latin typeface="Raleway"/>
              <a:ea typeface="Raleway"/>
              <a:cs typeface="Raleway"/>
              <a:sym typeface="Raleway"/>
            </a:endParaRPr>
          </a:p>
        </p:txBody>
      </p:sp>
      <p:sp>
        <p:nvSpPr>
          <p:cNvPr id="272" name="Google Shape;272;p34"/>
          <p:cNvSpPr txBox="1"/>
          <p:nvPr/>
        </p:nvSpPr>
        <p:spPr>
          <a:xfrm>
            <a:off x="177000" y="3698775"/>
            <a:ext cx="4094400" cy="95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1"/>
                </a:solidFill>
                <a:latin typeface="Raleway"/>
                <a:ea typeface="Raleway"/>
                <a:cs typeface="Raleway"/>
                <a:sym typeface="Raleway"/>
              </a:rPr>
              <a:t>Humedad</a:t>
            </a:r>
            <a:br>
              <a:rPr b="1" lang="es">
                <a:solidFill>
                  <a:schemeClr val="dk1"/>
                </a:solidFill>
                <a:latin typeface="Raleway"/>
                <a:ea typeface="Raleway"/>
                <a:cs typeface="Raleway"/>
                <a:sym typeface="Raleway"/>
              </a:rPr>
            </a:br>
            <a:r>
              <a:rPr b="1" lang="es" sz="1500">
                <a:solidFill>
                  <a:schemeClr val="dk2"/>
                </a:solidFill>
                <a:latin typeface="Raleway"/>
                <a:ea typeface="Raleway"/>
                <a:cs typeface="Raleway"/>
                <a:sym typeface="Raleway"/>
              </a:rPr>
              <a:t>(</a:t>
            </a:r>
            <a:r>
              <a:rPr b="1" lang="es" sz="1150">
                <a:solidFill>
                  <a:schemeClr val="dk2"/>
                </a:solidFill>
                <a:highlight>
                  <a:schemeClr val="lt1"/>
                </a:highlight>
              </a:rPr>
              <a:t>C: 300, gamma: 1, kernel': rbf</a:t>
            </a:r>
            <a:r>
              <a:rPr b="1" lang="es" sz="1600">
                <a:solidFill>
                  <a:schemeClr val="dk2"/>
                </a:solidFill>
                <a:latin typeface="Raleway"/>
                <a:ea typeface="Raleway"/>
                <a:cs typeface="Raleway"/>
                <a:sym typeface="Raleway"/>
              </a:rPr>
              <a:t>)</a:t>
            </a:r>
            <a:endParaRPr b="1">
              <a:solidFill>
                <a:schemeClr val="dk1"/>
              </a:solidFill>
              <a:latin typeface="Raleway"/>
              <a:ea typeface="Raleway"/>
              <a:cs typeface="Raleway"/>
              <a:sym typeface="Raleway"/>
            </a:endParaRPr>
          </a:p>
          <a:p>
            <a:pPr indent="0" lvl="0" marL="457200" rtl="0" algn="l">
              <a:spcBef>
                <a:spcPts val="700"/>
              </a:spcBef>
              <a:spcAft>
                <a:spcPts val="700"/>
              </a:spcAft>
              <a:buNone/>
            </a:pPr>
            <a:r>
              <a:t/>
            </a:r>
            <a:endParaRPr b="1">
              <a:solidFill>
                <a:schemeClr val="dk1"/>
              </a:solidFill>
              <a:latin typeface="Raleway"/>
              <a:ea typeface="Raleway"/>
              <a:cs typeface="Raleway"/>
              <a:sym typeface="Raleway"/>
            </a:endParaRPr>
          </a:p>
        </p:txBody>
      </p:sp>
      <p:sp>
        <p:nvSpPr>
          <p:cNvPr id="273" name="Google Shape;273;p34"/>
          <p:cNvSpPr txBox="1"/>
          <p:nvPr>
            <p:ph idx="4294967295" type="body"/>
          </p:nvPr>
        </p:nvSpPr>
        <p:spPr>
          <a:xfrm>
            <a:off x="173225" y="3124800"/>
            <a:ext cx="4094400" cy="52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0.03587 	MSE test = 0.02119</a:t>
            </a:r>
            <a:endParaRPr sz="1200">
              <a:latin typeface="Raleway"/>
              <a:ea typeface="Raleway"/>
              <a:cs typeface="Raleway"/>
              <a:sym typeface="Raleway"/>
            </a:endParaRPr>
          </a:p>
        </p:txBody>
      </p:sp>
      <p:sp>
        <p:nvSpPr>
          <p:cNvPr id="274" name="Google Shape;274;p34"/>
          <p:cNvSpPr txBox="1"/>
          <p:nvPr>
            <p:ph idx="4294967295" type="body"/>
          </p:nvPr>
        </p:nvSpPr>
        <p:spPr>
          <a:xfrm>
            <a:off x="172800" y="4277300"/>
            <a:ext cx="4094400" cy="646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8.68		MSE test = 11.24</a:t>
            </a:r>
            <a:endParaRPr sz="1200">
              <a:latin typeface="Raleway"/>
              <a:ea typeface="Raleway"/>
              <a:cs typeface="Raleway"/>
              <a:sym typeface="Raleway"/>
            </a:endParaRPr>
          </a:p>
        </p:txBody>
      </p:sp>
      <p:pic>
        <p:nvPicPr>
          <p:cNvPr id="275" name="Google Shape;275;p34"/>
          <p:cNvPicPr preferRelativeResize="0"/>
          <p:nvPr/>
        </p:nvPicPr>
        <p:blipFill rotWithShape="1">
          <a:blip r:embed="rId3">
            <a:alphaModFix/>
          </a:blip>
          <a:srcRect b="3417" l="2969" r="2172" t="3202"/>
          <a:stretch/>
        </p:blipFill>
        <p:spPr>
          <a:xfrm>
            <a:off x="4676550" y="334675"/>
            <a:ext cx="4386474" cy="4637399"/>
          </a:xfrm>
          <a:prstGeom prst="rect">
            <a:avLst/>
          </a:prstGeom>
          <a:noFill/>
          <a:ln>
            <a:noFill/>
          </a:ln>
        </p:spPr>
      </p:pic>
      <p:pic>
        <p:nvPicPr>
          <p:cNvPr descr="Trozo de cinta adhesiva que pega una nota a la diapositiva" id="276" name="Google Shape;276;p34"/>
          <p:cNvPicPr preferRelativeResize="0"/>
          <p:nvPr/>
        </p:nvPicPr>
        <p:blipFill rotWithShape="1">
          <a:blip r:embed="rId4">
            <a:alphaModFix/>
          </a:blip>
          <a:srcRect b="10011" l="9244" r="2118" t="5926"/>
          <a:stretch/>
        </p:blipFill>
        <p:spPr>
          <a:xfrm rot="154827">
            <a:off x="5807893" y="171276"/>
            <a:ext cx="2072016" cy="505550"/>
          </a:xfrm>
          <a:prstGeom prst="rect">
            <a:avLst/>
          </a:prstGeom>
          <a:noFill/>
          <a:ln>
            <a:noFill/>
          </a:ln>
        </p:spPr>
      </p:pic>
      <p:sp>
        <p:nvSpPr>
          <p:cNvPr id="277" name="Google Shape;277;p34"/>
          <p:cNvSpPr txBox="1"/>
          <p:nvPr/>
        </p:nvSpPr>
        <p:spPr>
          <a:xfrm>
            <a:off x="4704850" y="433975"/>
            <a:ext cx="42663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800">
                <a:solidFill>
                  <a:schemeClr val="lt2"/>
                </a:solidFill>
                <a:latin typeface="Raleway"/>
                <a:ea typeface="Raleway"/>
                <a:cs typeface="Raleway"/>
                <a:sym typeface="Raleway"/>
              </a:rPr>
              <a:t>Neural Network</a:t>
            </a:r>
            <a:endParaRPr b="1" sz="2800">
              <a:solidFill>
                <a:schemeClr val="lt2"/>
              </a:solidFill>
              <a:latin typeface="Raleway"/>
              <a:ea typeface="Raleway"/>
              <a:cs typeface="Raleway"/>
              <a:sym typeface="Raleway"/>
            </a:endParaRPr>
          </a:p>
        </p:txBody>
      </p:sp>
      <p:sp>
        <p:nvSpPr>
          <p:cNvPr id="278" name="Google Shape;278;p34"/>
          <p:cNvSpPr txBox="1"/>
          <p:nvPr>
            <p:ph idx="4294967295" type="body"/>
          </p:nvPr>
        </p:nvSpPr>
        <p:spPr>
          <a:xfrm>
            <a:off x="4723350" y="1999250"/>
            <a:ext cx="4266300" cy="52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0.64		MSE test = 0.67</a:t>
            </a:r>
            <a:endParaRPr sz="1200">
              <a:latin typeface="Raleway"/>
              <a:ea typeface="Raleway"/>
              <a:cs typeface="Raleway"/>
              <a:sym typeface="Raleway"/>
            </a:endParaRPr>
          </a:p>
        </p:txBody>
      </p:sp>
      <p:sp>
        <p:nvSpPr>
          <p:cNvPr id="279" name="Google Shape;279;p34"/>
          <p:cNvSpPr txBox="1"/>
          <p:nvPr/>
        </p:nvSpPr>
        <p:spPr>
          <a:xfrm>
            <a:off x="4704850" y="1214000"/>
            <a:ext cx="4266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Temperatura  </a:t>
            </a:r>
            <a:br>
              <a:rPr b="1" lang="es">
                <a:solidFill>
                  <a:schemeClr val="dk1"/>
                </a:solidFill>
                <a:latin typeface="Raleway"/>
                <a:ea typeface="Raleway"/>
                <a:cs typeface="Raleway"/>
                <a:sym typeface="Raleway"/>
              </a:rPr>
            </a:br>
            <a:r>
              <a:rPr b="1" lang="es">
                <a:solidFill>
                  <a:srgbClr val="202124"/>
                </a:solidFill>
                <a:latin typeface="Raleway"/>
                <a:ea typeface="Raleway"/>
                <a:cs typeface="Raleway"/>
                <a:sym typeface="Raleway"/>
              </a:rPr>
              <a:t>(</a:t>
            </a:r>
            <a:r>
              <a:rPr b="1" lang="es" sz="1100">
                <a:solidFill>
                  <a:srgbClr val="202124"/>
                </a:solidFill>
                <a:latin typeface="Raleway"/>
                <a:ea typeface="Raleway"/>
                <a:cs typeface="Raleway"/>
                <a:sym typeface="Raleway"/>
              </a:rPr>
              <a:t>{'activation': 'relu', 'batch_size': 32, 'epochs': 100, 'optimizer': 'Adam'}) 1 capa oculta de 4 neuronas</a:t>
            </a:r>
            <a:endParaRPr b="1" sz="700">
              <a:solidFill>
                <a:srgbClr val="202124"/>
              </a:solidFill>
              <a:latin typeface="Lato"/>
              <a:ea typeface="Lato"/>
              <a:cs typeface="Lato"/>
              <a:sym typeface="Lato"/>
            </a:endParaRPr>
          </a:p>
        </p:txBody>
      </p:sp>
      <p:sp>
        <p:nvSpPr>
          <p:cNvPr id="280" name="Google Shape;280;p34"/>
          <p:cNvSpPr txBox="1"/>
          <p:nvPr/>
        </p:nvSpPr>
        <p:spPr>
          <a:xfrm>
            <a:off x="4704900" y="2386900"/>
            <a:ext cx="4266300" cy="109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1"/>
                </a:solidFill>
                <a:latin typeface="Raleway"/>
                <a:ea typeface="Raleway"/>
                <a:cs typeface="Raleway"/>
                <a:sym typeface="Raleway"/>
              </a:rPr>
              <a:t>Precipitación</a:t>
            </a:r>
            <a:br>
              <a:rPr b="1" lang="es">
                <a:solidFill>
                  <a:schemeClr val="dk1"/>
                </a:solidFill>
                <a:latin typeface="Raleway"/>
                <a:ea typeface="Raleway"/>
                <a:cs typeface="Raleway"/>
                <a:sym typeface="Raleway"/>
              </a:rPr>
            </a:br>
            <a:r>
              <a:rPr b="1" lang="es">
                <a:solidFill>
                  <a:srgbClr val="202124"/>
                </a:solidFill>
                <a:latin typeface="Raleway"/>
                <a:ea typeface="Raleway"/>
                <a:cs typeface="Raleway"/>
                <a:sym typeface="Raleway"/>
              </a:rPr>
              <a:t>(</a:t>
            </a:r>
            <a:r>
              <a:rPr b="1" lang="es" sz="1100">
                <a:solidFill>
                  <a:srgbClr val="202124"/>
                </a:solidFill>
                <a:latin typeface="Raleway"/>
                <a:ea typeface="Raleway"/>
                <a:cs typeface="Raleway"/>
                <a:sym typeface="Raleway"/>
              </a:rPr>
              <a:t>{'activation': 'relu', 'batch_size': 32, 'epochs':150 con early, 'optimizer': 'Adam'}) 1 capa oculta de 4 neuronas</a:t>
            </a:r>
            <a:endParaRPr b="1" sz="700">
              <a:solidFill>
                <a:srgbClr val="202124"/>
              </a:solidFill>
              <a:latin typeface="Lato"/>
              <a:ea typeface="Lato"/>
              <a:cs typeface="Lato"/>
              <a:sym typeface="Lato"/>
            </a:endParaRPr>
          </a:p>
          <a:p>
            <a:pPr indent="0" lvl="0" marL="457200" rtl="0" algn="ctr">
              <a:spcBef>
                <a:spcPts val="700"/>
              </a:spcBef>
              <a:spcAft>
                <a:spcPts val="700"/>
              </a:spcAft>
              <a:buNone/>
            </a:pPr>
            <a:r>
              <a:t/>
            </a:r>
            <a:endParaRPr b="1">
              <a:solidFill>
                <a:schemeClr val="dk1"/>
              </a:solidFill>
              <a:latin typeface="Raleway"/>
              <a:ea typeface="Raleway"/>
              <a:cs typeface="Raleway"/>
              <a:sym typeface="Raleway"/>
            </a:endParaRPr>
          </a:p>
        </p:txBody>
      </p:sp>
      <p:sp>
        <p:nvSpPr>
          <p:cNvPr id="281" name="Google Shape;281;p34"/>
          <p:cNvSpPr txBox="1"/>
          <p:nvPr/>
        </p:nvSpPr>
        <p:spPr>
          <a:xfrm>
            <a:off x="4732650" y="3437000"/>
            <a:ext cx="4247700" cy="87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1"/>
                </a:solidFill>
                <a:latin typeface="Raleway"/>
                <a:ea typeface="Raleway"/>
                <a:cs typeface="Raleway"/>
                <a:sym typeface="Raleway"/>
              </a:rPr>
              <a:t>Humedad </a:t>
            </a:r>
            <a:endParaRPr b="1">
              <a:solidFill>
                <a:schemeClr val="dk1"/>
              </a:solidFill>
              <a:latin typeface="Raleway"/>
              <a:ea typeface="Raleway"/>
              <a:cs typeface="Raleway"/>
              <a:sym typeface="Raleway"/>
            </a:endParaRPr>
          </a:p>
          <a:p>
            <a:pPr indent="0" lvl="0" marL="0" rtl="0" algn="ctr">
              <a:spcBef>
                <a:spcPts val="700"/>
              </a:spcBef>
              <a:spcAft>
                <a:spcPts val="700"/>
              </a:spcAft>
              <a:buClr>
                <a:schemeClr val="dk2"/>
              </a:buClr>
              <a:buSzPts val="1100"/>
              <a:buFont typeface="Arial"/>
              <a:buNone/>
            </a:pPr>
            <a:r>
              <a:rPr b="1" lang="es">
                <a:solidFill>
                  <a:srgbClr val="202124"/>
                </a:solidFill>
                <a:latin typeface="Raleway"/>
                <a:ea typeface="Raleway"/>
                <a:cs typeface="Raleway"/>
                <a:sym typeface="Raleway"/>
              </a:rPr>
              <a:t>(</a:t>
            </a:r>
            <a:r>
              <a:rPr b="1" lang="es" sz="1100">
                <a:solidFill>
                  <a:srgbClr val="202124"/>
                </a:solidFill>
                <a:latin typeface="Raleway"/>
                <a:ea typeface="Raleway"/>
                <a:cs typeface="Raleway"/>
                <a:sym typeface="Raleway"/>
              </a:rPr>
              <a:t>{'activation': 'relu', 'batch_size': 32, 'epochs':150 con early, 'optimizer': 'Adam'}) 1 capa oculta de 4 neuronas</a:t>
            </a:r>
            <a:endParaRPr b="1">
              <a:solidFill>
                <a:schemeClr val="dk1"/>
              </a:solidFill>
              <a:latin typeface="Raleway"/>
              <a:ea typeface="Raleway"/>
              <a:cs typeface="Raleway"/>
              <a:sym typeface="Raleway"/>
            </a:endParaRPr>
          </a:p>
        </p:txBody>
      </p:sp>
      <p:sp>
        <p:nvSpPr>
          <p:cNvPr id="282" name="Google Shape;282;p34"/>
          <p:cNvSpPr txBox="1"/>
          <p:nvPr>
            <p:ph idx="4294967295" type="body"/>
          </p:nvPr>
        </p:nvSpPr>
        <p:spPr>
          <a:xfrm>
            <a:off x="5094388" y="3124800"/>
            <a:ext cx="3550800" cy="34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0.0316   	MSE test = 0.01992</a:t>
            </a:r>
            <a:endParaRPr sz="1200">
              <a:latin typeface="Raleway"/>
              <a:ea typeface="Raleway"/>
              <a:cs typeface="Raleway"/>
              <a:sym typeface="Raleway"/>
            </a:endParaRPr>
          </a:p>
        </p:txBody>
      </p:sp>
      <p:sp>
        <p:nvSpPr>
          <p:cNvPr id="283" name="Google Shape;283;p34"/>
          <p:cNvSpPr txBox="1"/>
          <p:nvPr>
            <p:ph idx="4294967295" type="body"/>
          </p:nvPr>
        </p:nvSpPr>
        <p:spPr>
          <a:xfrm>
            <a:off x="4723350" y="4261350"/>
            <a:ext cx="4247700" cy="400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11.65	MSE test = 12.19</a:t>
            </a:r>
            <a:endParaRPr sz="12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742875" y="104650"/>
            <a:ext cx="82539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600"/>
              <a:t>Temperatura</a:t>
            </a:r>
            <a:endParaRPr sz="3600"/>
          </a:p>
        </p:txBody>
      </p:sp>
      <p:sp>
        <p:nvSpPr>
          <p:cNvPr id="289" name="Google Shape;289;p35"/>
          <p:cNvSpPr/>
          <p:nvPr/>
        </p:nvSpPr>
        <p:spPr>
          <a:xfrm>
            <a:off x="371775" y="998300"/>
            <a:ext cx="2629500" cy="3735900"/>
          </a:xfrm>
          <a:prstGeom prst="wedgeRectCallout">
            <a:avLst>
              <a:gd fmla="val 80616" name="adj1"/>
              <a:gd fmla="val 4126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35"/>
          <p:cNvSpPr txBox="1"/>
          <p:nvPr>
            <p:ph type="title"/>
          </p:nvPr>
        </p:nvSpPr>
        <p:spPr>
          <a:xfrm>
            <a:off x="376275" y="995100"/>
            <a:ext cx="2553300" cy="51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2100"/>
              <a:t>Temperatura</a:t>
            </a:r>
            <a:endParaRPr b="0" sz="1700"/>
          </a:p>
          <a:p>
            <a:pPr indent="0" lvl="0" marL="0" rtl="0" algn="ctr">
              <a:spcBef>
                <a:spcPts val="1200"/>
              </a:spcBef>
              <a:spcAft>
                <a:spcPts val="0"/>
              </a:spcAft>
              <a:buNone/>
            </a:pPr>
            <a:r>
              <a:rPr b="0" lang="es" sz="1700"/>
              <a:t>Support vector machine</a:t>
            </a:r>
            <a:endParaRPr b="0" sz="1700"/>
          </a:p>
          <a:p>
            <a:pPr indent="0" lvl="0" marL="0" rtl="0" algn="ctr">
              <a:spcBef>
                <a:spcPts val="1200"/>
              </a:spcBef>
              <a:spcAft>
                <a:spcPts val="0"/>
              </a:spcAft>
              <a:buNone/>
            </a:pPr>
            <a:r>
              <a:rPr b="0" lang="es" sz="1700"/>
              <a:t> hiperparámetros: </a:t>
            </a:r>
            <a:endParaRPr b="0" sz="1700"/>
          </a:p>
          <a:p>
            <a:pPr indent="0" lvl="0" marL="0" rtl="0" algn="ctr">
              <a:spcBef>
                <a:spcPts val="1200"/>
              </a:spcBef>
              <a:spcAft>
                <a:spcPts val="0"/>
              </a:spcAft>
              <a:buNone/>
            </a:pPr>
            <a:r>
              <a:rPr b="0" lang="es" sz="1700"/>
              <a:t>C: 50, gamma: 2.5, kernel': rbf</a:t>
            </a:r>
            <a:endParaRPr b="0" sz="1700"/>
          </a:p>
          <a:p>
            <a:pPr indent="0" lvl="0" marL="0" rtl="0" algn="ctr">
              <a:spcBef>
                <a:spcPts val="1200"/>
              </a:spcBef>
              <a:spcAft>
                <a:spcPts val="0"/>
              </a:spcAft>
              <a:buClr>
                <a:schemeClr val="dk2"/>
              </a:buClr>
              <a:buSzPts val="1100"/>
              <a:buFont typeface="Arial"/>
              <a:buNone/>
            </a:pPr>
            <a:r>
              <a:t/>
            </a:r>
            <a:endParaRPr b="0" sz="1700"/>
          </a:p>
          <a:p>
            <a:pPr indent="0" lvl="0" marL="0" rtl="0" algn="ctr">
              <a:lnSpc>
                <a:spcPct val="100000"/>
              </a:lnSpc>
              <a:spcBef>
                <a:spcPts val="1200"/>
              </a:spcBef>
              <a:spcAft>
                <a:spcPts val="0"/>
              </a:spcAft>
              <a:buNone/>
            </a:pPr>
            <a:r>
              <a:t/>
            </a:r>
            <a:endParaRPr b="0" sz="1400"/>
          </a:p>
          <a:p>
            <a:pPr indent="0" lvl="0" marL="0" rtl="0" algn="ctr">
              <a:lnSpc>
                <a:spcPct val="100000"/>
              </a:lnSpc>
              <a:spcBef>
                <a:spcPts val="1200"/>
              </a:spcBef>
              <a:spcAft>
                <a:spcPts val="1200"/>
              </a:spcAft>
              <a:buNone/>
            </a:pPr>
            <a:r>
              <a:t/>
            </a:r>
            <a:endParaRPr b="0" sz="1400"/>
          </a:p>
        </p:txBody>
      </p:sp>
      <p:sp>
        <p:nvSpPr>
          <p:cNvPr id="291" name="Google Shape;291;p35"/>
          <p:cNvSpPr txBox="1"/>
          <p:nvPr/>
        </p:nvSpPr>
        <p:spPr>
          <a:xfrm>
            <a:off x="412125" y="3326138"/>
            <a:ext cx="2481600" cy="8619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700">
                <a:solidFill>
                  <a:schemeClr val="lt1"/>
                </a:solidFill>
                <a:latin typeface="Raleway"/>
                <a:ea typeface="Raleway"/>
                <a:cs typeface="Raleway"/>
                <a:sym typeface="Raleway"/>
              </a:rPr>
              <a:t>train ( 80% ) = 0.33 </a:t>
            </a:r>
            <a:endParaRPr sz="1700">
              <a:solidFill>
                <a:schemeClr val="lt1"/>
              </a:solidFill>
              <a:latin typeface="Raleway"/>
              <a:ea typeface="Raleway"/>
              <a:cs typeface="Raleway"/>
              <a:sym typeface="Raleway"/>
            </a:endParaRPr>
          </a:p>
          <a:p>
            <a:pPr indent="0" lvl="0" marL="0" rtl="0" algn="ctr">
              <a:spcBef>
                <a:spcPts val="1200"/>
              </a:spcBef>
              <a:spcAft>
                <a:spcPts val="1200"/>
              </a:spcAft>
              <a:buNone/>
            </a:pPr>
            <a:r>
              <a:rPr lang="es" sz="1700">
                <a:solidFill>
                  <a:schemeClr val="lt1"/>
                </a:solidFill>
                <a:latin typeface="Raleway"/>
                <a:ea typeface="Raleway"/>
                <a:cs typeface="Raleway"/>
                <a:sym typeface="Raleway"/>
              </a:rPr>
              <a:t>test ( 20% ) = 0.28</a:t>
            </a:r>
            <a:endParaRPr>
              <a:latin typeface="Lato"/>
              <a:ea typeface="Lato"/>
              <a:cs typeface="Lato"/>
              <a:sym typeface="Lato"/>
            </a:endParaRPr>
          </a:p>
        </p:txBody>
      </p:sp>
      <p:sp>
        <p:nvSpPr>
          <p:cNvPr id="292" name="Google Shape;292;p35"/>
          <p:cNvSpPr txBox="1"/>
          <p:nvPr/>
        </p:nvSpPr>
        <p:spPr>
          <a:xfrm>
            <a:off x="445725" y="4270975"/>
            <a:ext cx="24816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700">
                <a:solidFill>
                  <a:schemeClr val="lt1"/>
                </a:solidFill>
                <a:latin typeface="Raleway"/>
                <a:ea typeface="Raleway"/>
                <a:cs typeface="Raleway"/>
                <a:sym typeface="Raleway"/>
              </a:rPr>
              <a:t>test reservado = 0.27 </a:t>
            </a:r>
            <a:endParaRPr>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pic>
        <p:nvPicPr>
          <p:cNvPr id="293" name="Google Shape;293;p35"/>
          <p:cNvPicPr preferRelativeResize="0"/>
          <p:nvPr/>
        </p:nvPicPr>
        <p:blipFill>
          <a:blip r:embed="rId3">
            <a:alphaModFix/>
          </a:blip>
          <a:stretch>
            <a:fillRect/>
          </a:stretch>
        </p:blipFill>
        <p:spPr>
          <a:xfrm>
            <a:off x="3907600" y="942200"/>
            <a:ext cx="4896775" cy="384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820700" y="9275"/>
            <a:ext cx="78981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Humedad</a:t>
            </a:r>
            <a:endParaRPr/>
          </a:p>
        </p:txBody>
      </p:sp>
      <p:sp>
        <p:nvSpPr>
          <p:cNvPr id="299" name="Google Shape;299;p36"/>
          <p:cNvSpPr/>
          <p:nvPr/>
        </p:nvSpPr>
        <p:spPr>
          <a:xfrm>
            <a:off x="288450" y="955975"/>
            <a:ext cx="2629500" cy="4038900"/>
          </a:xfrm>
          <a:prstGeom prst="wedgeRectCallout">
            <a:avLst>
              <a:gd fmla="val 82709" name="adj1"/>
              <a:gd fmla="val 45447"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txBox="1"/>
          <p:nvPr>
            <p:ph type="title"/>
          </p:nvPr>
        </p:nvSpPr>
        <p:spPr>
          <a:xfrm>
            <a:off x="288450" y="1028975"/>
            <a:ext cx="2553300" cy="51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2100"/>
              <a:t>Humedad</a:t>
            </a:r>
            <a:endParaRPr b="0" sz="1700"/>
          </a:p>
          <a:p>
            <a:pPr indent="0" lvl="0" marL="0" rtl="0" algn="ctr">
              <a:lnSpc>
                <a:spcPct val="100000"/>
              </a:lnSpc>
              <a:spcBef>
                <a:spcPts val="1200"/>
              </a:spcBef>
              <a:spcAft>
                <a:spcPts val="0"/>
              </a:spcAft>
              <a:buNone/>
            </a:pPr>
            <a:r>
              <a:t/>
            </a:r>
            <a:endParaRPr b="0" sz="1400"/>
          </a:p>
          <a:p>
            <a:pPr indent="0" lvl="0" marL="0" rtl="0" algn="ctr">
              <a:lnSpc>
                <a:spcPct val="100000"/>
              </a:lnSpc>
              <a:spcBef>
                <a:spcPts val="1200"/>
              </a:spcBef>
              <a:spcAft>
                <a:spcPts val="1200"/>
              </a:spcAft>
              <a:buNone/>
            </a:pPr>
            <a:r>
              <a:t/>
            </a:r>
            <a:endParaRPr b="0" sz="1400"/>
          </a:p>
        </p:txBody>
      </p:sp>
      <p:sp>
        <p:nvSpPr>
          <p:cNvPr id="301" name="Google Shape;301;p36"/>
          <p:cNvSpPr txBox="1"/>
          <p:nvPr/>
        </p:nvSpPr>
        <p:spPr>
          <a:xfrm>
            <a:off x="362388" y="3586575"/>
            <a:ext cx="2481600" cy="8619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700">
                <a:solidFill>
                  <a:schemeClr val="lt1"/>
                </a:solidFill>
                <a:latin typeface="Raleway"/>
                <a:ea typeface="Raleway"/>
                <a:cs typeface="Raleway"/>
                <a:sym typeface="Raleway"/>
              </a:rPr>
              <a:t>train ( 80% ) = 7.46 </a:t>
            </a:r>
            <a:endParaRPr sz="1700">
              <a:solidFill>
                <a:schemeClr val="lt1"/>
              </a:solidFill>
              <a:latin typeface="Raleway"/>
              <a:ea typeface="Raleway"/>
              <a:cs typeface="Raleway"/>
              <a:sym typeface="Raleway"/>
            </a:endParaRPr>
          </a:p>
          <a:p>
            <a:pPr indent="0" lvl="0" marL="0" rtl="0" algn="ctr">
              <a:spcBef>
                <a:spcPts val="1200"/>
              </a:spcBef>
              <a:spcAft>
                <a:spcPts val="1200"/>
              </a:spcAft>
              <a:buNone/>
            </a:pPr>
            <a:r>
              <a:rPr lang="es" sz="1700">
                <a:solidFill>
                  <a:schemeClr val="lt1"/>
                </a:solidFill>
                <a:latin typeface="Raleway"/>
                <a:ea typeface="Raleway"/>
                <a:cs typeface="Raleway"/>
                <a:sym typeface="Raleway"/>
              </a:rPr>
              <a:t>test ( 20% ) = 7.51</a:t>
            </a:r>
            <a:endParaRPr>
              <a:latin typeface="Lato"/>
              <a:ea typeface="Lato"/>
              <a:cs typeface="Lato"/>
              <a:sym typeface="Lato"/>
            </a:endParaRPr>
          </a:p>
        </p:txBody>
      </p:sp>
      <p:sp>
        <p:nvSpPr>
          <p:cNvPr id="302" name="Google Shape;302;p36"/>
          <p:cNvSpPr txBox="1"/>
          <p:nvPr/>
        </p:nvSpPr>
        <p:spPr>
          <a:xfrm>
            <a:off x="427050" y="4482750"/>
            <a:ext cx="2276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700">
                <a:solidFill>
                  <a:schemeClr val="lt1"/>
                </a:solidFill>
                <a:latin typeface="Raleway"/>
                <a:ea typeface="Raleway"/>
                <a:cs typeface="Raleway"/>
                <a:sym typeface="Raleway"/>
              </a:rPr>
              <a:t>test reservado = 7.66 </a:t>
            </a:r>
            <a:endParaRPr>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sp>
        <p:nvSpPr>
          <p:cNvPr id="303" name="Google Shape;303;p36"/>
          <p:cNvSpPr txBox="1"/>
          <p:nvPr/>
        </p:nvSpPr>
        <p:spPr>
          <a:xfrm>
            <a:off x="465150" y="1460138"/>
            <a:ext cx="22761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700">
                <a:solidFill>
                  <a:schemeClr val="lt1"/>
                </a:solidFill>
                <a:latin typeface="Raleway"/>
                <a:ea typeface="Raleway"/>
                <a:cs typeface="Raleway"/>
                <a:sym typeface="Raleway"/>
              </a:rPr>
              <a:t>XGB regressor</a:t>
            </a:r>
            <a:endParaRPr sz="1700">
              <a:solidFill>
                <a:schemeClr val="lt1"/>
              </a:solidFill>
              <a:latin typeface="Raleway"/>
              <a:ea typeface="Raleway"/>
              <a:cs typeface="Raleway"/>
              <a:sym typeface="Raleway"/>
            </a:endParaRPr>
          </a:p>
          <a:p>
            <a:pPr indent="0" lvl="0" marL="0" rtl="0" algn="ctr">
              <a:spcBef>
                <a:spcPts val="1200"/>
              </a:spcBef>
              <a:spcAft>
                <a:spcPts val="0"/>
              </a:spcAft>
              <a:buNone/>
            </a:pPr>
            <a:r>
              <a:rPr lang="es">
                <a:solidFill>
                  <a:schemeClr val="lt1"/>
                </a:solidFill>
                <a:latin typeface="Raleway"/>
                <a:ea typeface="Raleway"/>
                <a:cs typeface="Raleway"/>
                <a:sym typeface="Raleway"/>
              </a:rPr>
              <a:t>colsample_bytree:1, gamma:0.7, max_depth:11, min_child_weight:5, n_estimators:700,  subsample:0.9</a:t>
            </a:r>
            <a:endParaRPr>
              <a:solidFill>
                <a:schemeClr val="lt1"/>
              </a:solidFill>
              <a:latin typeface="Raleway"/>
              <a:ea typeface="Raleway"/>
              <a:cs typeface="Raleway"/>
              <a:sym typeface="Raleway"/>
            </a:endParaRPr>
          </a:p>
          <a:p>
            <a:pPr indent="0" lvl="0" marL="0" rtl="0" algn="l">
              <a:spcBef>
                <a:spcPts val="1200"/>
              </a:spcBef>
              <a:spcAft>
                <a:spcPts val="0"/>
              </a:spcAft>
              <a:buNone/>
            </a:pPr>
            <a:r>
              <a:t/>
            </a:r>
            <a:endParaRPr>
              <a:latin typeface="Lato"/>
              <a:ea typeface="Lato"/>
              <a:cs typeface="Lato"/>
              <a:sym typeface="Lato"/>
            </a:endParaRPr>
          </a:p>
        </p:txBody>
      </p:sp>
      <p:pic>
        <p:nvPicPr>
          <p:cNvPr id="304" name="Google Shape;304;p36"/>
          <p:cNvPicPr preferRelativeResize="0"/>
          <p:nvPr/>
        </p:nvPicPr>
        <p:blipFill>
          <a:blip r:embed="rId3">
            <a:alphaModFix/>
          </a:blip>
          <a:stretch>
            <a:fillRect/>
          </a:stretch>
        </p:blipFill>
        <p:spPr>
          <a:xfrm>
            <a:off x="3990200" y="1096150"/>
            <a:ext cx="4975150" cy="367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type="title"/>
          </p:nvPr>
        </p:nvSpPr>
        <p:spPr>
          <a:xfrm>
            <a:off x="792400" y="104650"/>
            <a:ext cx="82044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600"/>
              <a:t>Precipitación</a:t>
            </a:r>
            <a:endParaRPr sz="3600"/>
          </a:p>
        </p:txBody>
      </p:sp>
      <p:sp>
        <p:nvSpPr>
          <p:cNvPr id="310" name="Google Shape;310;p37"/>
          <p:cNvSpPr/>
          <p:nvPr/>
        </p:nvSpPr>
        <p:spPr>
          <a:xfrm>
            <a:off x="275950" y="927650"/>
            <a:ext cx="2629500" cy="4024800"/>
          </a:xfrm>
          <a:prstGeom prst="wedgeRectCallout">
            <a:avLst>
              <a:gd fmla="val 80493" name="adj1"/>
              <a:gd fmla="val 44375"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txBox="1"/>
          <p:nvPr>
            <p:ph type="title"/>
          </p:nvPr>
        </p:nvSpPr>
        <p:spPr>
          <a:xfrm>
            <a:off x="275950" y="1014800"/>
            <a:ext cx="2629500" cy="51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2100"/>
              <a:t>Precipitación</a:t>
            </a:r>
            <a:endParaRPr b="0" sz="1700"/>
          </a:p>
          <a:p>
            <a:pPr indent="0" lvl="0" marL="0" rtl="0" algn="ctr">
              <a:lnSpc>
                <a:spcPct val="100000"/>
              </a:lnSpc>
              <a:spcBef>
                <a:spcPts val="1200"/>
              </a:spcBef>
              <a:spcAft>
                <a:spcPts val="0"/>
              </a:spcAft>
              <a:buNone/>
            </a:pPr>
            <a:r>
              <a:t/>
            </a:r>
            <a:endParaRPr b="0" sz="1400"/>
          </a:p>
          <a:p>
            <a:pPr indent="0" lvl="0" marL="0" rtl="0" algn="ctr">
              <a:lnSpc>
                <a:spcPct val="100000"/>
              </a:lnSpc>
              <a:spcBef>
                <a:spcPts val="1200"/>
              </a:spcBef>
              <a:spcAft>
                <a:spcPts val="1200"/>
              </a:spcAft>
              <a:buNone/>
            </a:pPr>
            <a:r>
              <a:t/>
            </a:r>
            <a:endParaRPr b="0" sz="1400"/>
          </a:p>
        </p:txBody>
      </p:sp>
      <p:sp>
        <p:nvSpPr>
          <p:cNvPr id="312" name="Google Shape;312;p37"/>
          <p:cNvSpPr txBox="1"/>
          <p:nvPr/>
        </p:nvSpPr>
        <p:spPr>
          <a:xfrm>
            <a:off x="349888" y="1708750"/>
            <a:ext cx="24816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200"/>
              </a:spcAft>
              <a:buClr>
                <a:schemeClr val="dk2"/>
              </a:buClr>
              <a:buSzPts val="1100"/>
              <a:buFont typeface="Arial"/>
              <a:buNone/>
            </a:pPr>
            <a:r>
              <a:rPr lang="es" sz="1700">
                <a:solidFill>
                  <a:schemeClr val="lt1"/>
                </a:solidFill>
                <a:latin typeface="Raleway"/>
                <a:ea typeface="Raleway"/>
                <a:cs typeface="Raleway"/>
                <a:sym typeface="Raleway"/>
              </a:rPr>
              <a:t>Regresión Lineal de grado 1 </a:t>
            </a:r>
            <a:endParaRPr>
              <a:latin typeface="Lato"/>
              <a:ea typeface="Lato"/>
              <a:cs typeface="Lato"/>
              <a:sym typeface="Lato"/>
            </a:endParaRPr>
          </a:p>
        </p:txBody>
      </p:sp>
      <p:sp>
        <p:nvSpPr>
          <p:cNvPr id="313" name="Google Shape;313;p37"/>
          <p:cNvSpPr txBox="1"/>
          <p:nvPr>
            <p:ph idx="4294967295" type="body"/>
          </p:nvPr>
        </p:nvSpPr>
        <p:spPr>
          <a:xfrm>
            <a:off x="360700" y="2996850"/>
            <a:ext cx="2312100" cy="8955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2"/>
              </a:buClr>
              <a:buSzPts val="1100"/>
              <a:buFont typeface="Arial"/>
              <a:buNone/>
            </a:pPr>
            <a:r>
              <a:rPr lang="es" sz="1700">
                <a:solidFill>
                  <a:schemeClr val="lt1"/>
                </a:solidFill>
                <a:latin typeface="Raleway"/>
                <a:ea typeface="Raleway"/>
                <a:cs typeface="Raleway"/>
                <a:sym typeface="Raleway"/>
              </a:rPr>
              <a:t>MSE train =  0.0329</a:t>
            </a:r>
            <a:endParaRPr sz="1700">
              <a:solidFill>
                <a:schemeClr val="lt1"/>
              </a:solidFill>
              <a:latin typeface="Raleway"/>
              <a:ea typeface="Raleway"/>
              <a:cs typeface="Raleway"/>
              <a:sym typeface="Raleway"/>
            </a:endParaRPr>
          </a:p>
          <a:p>
            <a:pPr indent="0" lvl="0" marL="0" rtl="0" algn="ctr">
              <a:lnSpc>
                <a:spcPct val="100000"/>
              </a:lnSpc>
              <a:spcBef>
                <a:spcPts val="1300"/>
              </a:spcBef>
              <a:spcAft>
                <a:spcPts val="1300"/>
              </a:spcAft>
              <a:buClr>
                <a:schemeClr val="dk2"/>
              </a:buClr>
              <a:buSzPts val="1100"/>
              <a:buFont typeface="Arial"/>
              <a:buNone/>
            </a:pPr>
            <a:r>
              <a:rPr lang="es" sz="1700">
                <a:solidFill>
                  <a:schemeClr val="lt1"/>
                </a:solidFill>
                <a:latin typeface="Raleway"/>
                <a:ea typeface="Raleway"/>
                <a:cs typeface="Raleway"/>
                <a:sym typeface="Raleway"/>
              </a:rPr>
              <a:t>MSE test = 0.0199</a:t>
            </a:r>
            <a:endParaRPr sz="1700">
              <a:solidFill>
                <a:schemeClr val="lt1"/>
              </a:solidFill>
              <a:latin typeface="Raleway"/>
              <a:ea typeface="Raleway"/>
              <a:cs typeface="Raleway"/>
              <a:sym typeface="Raleway"/>
            </a:endParaRPr>
          </a:p>
        </p:txBody>
      </p:sp>
      <p:sp>
        <p:nvSpPr>
          <p:cNvPr id="314" name="Google Shape;314;p37"/>
          <p:cNvSpPr txBox="1"/>
          <p:nvPr/>
        </p:nvSpPr>
        <p:spPr>
          <a:xfrm>
            <a:off x="275950" y="4101175"/>
            <a:ext cx="24816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700">
                <a:solidFill>
                  <a:schemeClr val="lt1"/>
                </a:solidFill>
                <a:latin typeface="Raleway"/>
                <a:ea typeface="Raleway"/>
                <a:cs typeface="Raleway"/>
                <a:sym typeface="Raleway"/>
              </a:rPr>
              <a:t>test reservado = 0.0190 </a:t>
            </a:r>
            <a:endParaRPr>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pic>
        <p:nvPicPr>
          <p:cNvPr id="315" name="Google Shape;315;p37"/>
          <p:cNvPicPr preferRelativeResize="0"/>
          <p:nvPr/>
        </p:nvPicPr>
        <p:blipFill>
          <a:blip r:embed="rId3">
            <a:alphaModFix/>
          </a:blip>
          <a:stretch>
            <a:fillRect/>
          </a:stretch>
        </p:blipFill>
        <p:spPr>
          <a:xfrm>
            <a:off x="3758050" y="927650"/>
            <a:ext cx="5238750" cy="3838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9" name="Shape 319"/>
        <p:cNvGrpSpPr/>
        <p:nvPr/>
      </p:nvGrpSpPr>
      <p:grpSpPr>
        <a:xfrm>
          <a:off x="0" y="0"/>
          <a:ext cx="0" cy="0"/>
          <a:chOff x="0" y="0"/>
          <a:chExt cx="0" cy="0"/>
        </a:xfrm>
      </p:grpSpPr>
      <p:pic>
        <p:nvPicPr>
          <p:cNvPr id="320" name="Google Shape;320;p38"/>
          <p:cNvPicPr preferRelativeResize="0"/>
          <p:nvPr/>
        </p:nvPicPr>
        <p:blipFill>
          <a:blip r:embed="rId3">
            <a:alphaModFix/>
          </a:blip>
          <a:stretch>
            <a:fillRect/>
          </a:stretch>
        </p:blipFill>
        <p:spPr>
          <a:xfrm>
            <a:off x="249800" y="162725"/>
            <a:ext cx="8663326" cy="4924001"/>
          </a:xfrm>
          <a:prstGeom prst="rect">
            <a:avLst/>
          </a:prstGeom>
          <a:noFill/>
          <a:ln>
            <a:noFill/>
          </a:ln>
        </p:spPr>
      </p:pic>
      <p:pic>
        <p:nvPicPr>
          <p:cNvPr descr="Trozo de cinta adhesiva que pega una nota a la diapositiva" id="321" name="Google Shape;321;p38"/>
          <p:cNvPicPr preferRelativeResize="0"/>
          <p:nvPr/>
        </p:nvPicPr>
        <p:blipFill rotWithShape="1">
          <a:blip r:embed="rId4">
            <a:alphaModFix/>
          </a:blip>
          <a:srcRect b="10011" l="9244" r="2118" t="5926"/>
          <a:stretch/>
        </p:blipFill>
        <p:spPr>
          <a:xfrm rot="154830">
            <a:off x="2999064" y="227814"/>
            <a:ext cx="2763722" cy="594848"/>
          </a:xfrm>
          <a:prstGeom prst="rect">
            <a:avLst/>
          </a:prstGeom>
          <a:noFill/>
          <a:ln>
            <a:noFill/>
          </a:ln>
        </p:spPr>
      </p:pic>
      <p:sp>
        <p:nvSpPr>
          <p:cNvPr id="322" name="Google Shape;322;p38"/>
          <p:cNvSpPr txBox="1"/>
          <p:nvPr/>
        </p:nvSpPr>
        <p:spPr>
          <a:xfrm>
            <a:off x="2855550" y="669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3000">
                <a:solidFill>
                  <a:schemeClr val="lt2"/>
                </a:solidFill>
                <a:latin typeface="Raleway"/>
                <a:ea typeface="Raleway"/>
                <a:cs typeface="Raleway"/>
                <a:sym typeface="Raleway"/>
              </a:rPr>
              <a:t>Conclusiones</a:t>
            </a:r>
            <a:endParaRPr b="1" sz="3000">
              <a:solidFill>
                <a:schemeClr val="lt2"/>
              </a:solidFill>
              <a:latin typeface="Raleway"/>
              <a:ea typeface="Raleway"/>
              <a:cs typeface="Raleway"/>
              <a:sym typeface="Raleway"/>
            </a:endParaRPr>
          </a:p>
        </p:txBody>
      </p:sp>
      <p:sp>
        <p:nvSpPr>
          <p:cNvPr id="323" name="Google Shape;323;p38"/>
          <p:cNvSpPr txBox="1"/>
          <p:nvPr>
            <p:ph idx="4294967295" type="body"/>
          </p:nvPr>
        </p:nvSpPr>
        <p:spPr>
          <a:xfrm>
            <a:off x="783450" y="1589600"/>
            <a:ext cx="7675500" cy="3115800"/>
          </a:xfrm>
          <a:prstGeom prst="rect">
            <a:avLst/>
          </a:prstGeom>
        </p:spPr>
        <p:txBody>
          <a:bodyPr anchorCtr="0" anchor="t" bIns="91425" lIns="91425" spcFirstLastPara="1" rIns="91425" wrap="square" tIns="91425">
            <a:noAutofit/>
          </a:bodyPr>
          <a:lstStyle/>
          <a:p>
            <a:pPr indent="-336550" lvl="0" marL="457200" rtl="0" algn="just">
              <a:lnSpc>
                <a:spcPct val="150000"/>
              </a:lnSpc>
              <a:spcBef>
                <a:spcPts val="0"/>
              </a:spcBef>
              <a:spcAft>
                <a:spcPts val="0"/>
              </a:spcAft>
              <a:buSzPts val="1700"/>
              <a:buFont typeface="Raleway"/>
              <a:buChar char="➢"/>
            </a:pPr>
            <a:r>
              <a:rPr lang="es" sz="1400">
                <a:latin typeface="Raleway"/>
                <a:ea typeface="Raleway"/>
                <a:cs typeface="Raleway"/>
                <a:sym typeface="Raleway"/>
              </a:rPr>
              <a:t>Temperatura: se logró reducir el MSE en un orden de magnitud en relación al modelo base 1 vs 0,33 en SVM (Train con CV) y 0.27 en conjunto reservado.</a:t>
            </a:r>
            <a:endParaRPr sz="1400">
              <a:latin typeface="Raleway"/>
              <a:ea typeface="Raleway"/>
              <a:cs typeface="Raleway"/>
              <a:sym typeface="Raleway"/>
            </a:endParaRPr>
          </a:p>
          <a:p>
            <a:pPr indent="-336550" lvl="0" marL="457200" rtl="0" algn="just">
              <a:lnSpc>
                <a:spcPct val="150000"/>
              </a:lnSpc>
              <a:spcBef>
                <a:spcPts val="0"/>
              </a:spcBef>
              <a:spcAft>
                <a:spcPts val="0"/>
              </a:spcAft>
              <a:buSzPts val="1700"/>
              <a:buFont typeface="Raleway"/>
              <a:buChar char="➢"/>
            </a:pPr>
            <a:r>
              <a:rPr lang="es" sz="1400">
                <a:latin typeface="Raleway"/>
                <a:ea typeface="Raleway"/>
                <a:cs typeface="Raleway"/>
                <a:sym typeface="Raleway"/>
              </a:rPr>
              <a:t>Humedad: MSE del modelo base 17,27 vs 7.46 de XGBoost </a:t>
            </a:r>
            <a:r>
              <a:rPr lang="es" sz="1400">
                <a:latin typeface="Raleway"/>
                <a:ea typeface="Raleway"/>
                <a:cs typeface="Raleway"/>
                <a:sym typeface="Raleway"/>
              </a:rPr>
              <a:t>(Train con CV) y 7.66 en conjunto reservado.</a:t>
            </a:r>
            <a:endParaRPr sz="1400">
              <a:latin typeface="Raleway"/>
              <a:ea typeface="Raleway"/>
              <a:cs typeface="Raleway"/>
              <a:sym typeface="Raleway"/>
            </a:endParaRPr>
          </a:p>
          <a:p>
            <a:pPr indent="-336550" lvl="0" marL="457200" rtl="0" algn="just">
              <a:lnSpc>
                <a:spcPct val="150000"/>
              </a:lnSpc>
              <a:spcBef>
                <a:spcPts val="0"/>
              </a:spcBef>
              <a:spcAft>
                <a:spcPts val="0"/>
              </a:spcAft>
              <a:buSzPts val="1700"/>
              <a:buFont typeface="Raleway"/>
              <a:buChar char="➢"/>
            </a:pPr>
            <a:r>
              <a:rPr lang="es" sz="1400">
                <a:latin typeface="Raleway"/>
                <a:ea typeface="Raleway"/>
                <a:cs typeface="Raleway"/>
                <a:sym typeface="Raleway"/>
              </a:rPr>
              <a:t>Precipitación: El MSE del modelo base de 0.0380 se redujo a 0,0329 con regresión lineal grado 1. En el caso de precipitaciones el lapso de toma de datos de 10 minutos puede implicar un variabilidad marcada entre estaciones, Cabe considerar un análisis diario para el cual se requieren mayor cantidad de datos dado que el dataset se reduciría a 90 días.</a:t>
            </a:r>
            <a:endParaRPr sz="14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Nube blanca sobre un cielo azul oscuro estrellado" id="128" name="Google Shape;128;p26"/>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pic>
        <p:nvPicPr>
          <p:cNvPr id="129" name="Google Shape;129;p26"/>
          <p:cNvPicPr preferRelativeResize="0"/>
          <p:nvPr/>
        </p:nvPicPr>
        <p:blipFill rotWithShape="1">
          <a:blip r:embed="rId4">
            <a:alphaModFix amt="95000"/>
          </a:blip>
          <a:srcRect b="16780" l="55709" r="22471" t="21593"/>
          <a:stretch/>
        </p:blipFill>
        <p:spPr>
          <a:xfrm>
            <a:off x="56425" y="758350"/>
            <a:ext cx="2679874" cy="4257355"/>
          </a:xfrm>
          <a:prstGeom prst="rect">
            <a:avLst/>
          </a:prstGeom>
          <a:noFill/>
          <a:ln>
            <a:noFill/>
          </a:ln>
        </p:spPr>
      </p:pic>
      <p:sp>
        <p:nvSpPr>
          <p:cNvPr id="130" name="Google Shape;130;p26"/>
          <p:cNvSpPr txBox="1"/>
          <p:nvPr>
            <p:ph type="ctrTitle"/>
          </p:nvPr>
        </p:nvSpPr>
        <p:spPr>
          <a:xfrm>
            <a:off x="2309450" y="267900"/>
            <a:ext cx="4393500" cy="6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rPr>
              <a:t>Datos de 5 estaciones meteorológicas</a:t>
            </a:r>
            <a:endParaRPr sz="1800">
              <a:solidFill>
                <a:schemeClr val="lt1"/>
              </a:solidFill>
            </a:endParaRPr>
          </a:p>
          <a:p>
            <a:pPr indent="0" lvl="0" marL="0" rtl="0" algn="ctr">
              <a:spcBef>
                <a:spcPts val="0"/>
              </a:spcBef>
              <a:spcAft>
                <a:spcPts val="0"/>
              </a:spcAft>
              <a:buNone/>
            </a:pPr>
            <a:r>
              <a:rPr lang="es" sz="1300">
                <a:solidFill>
                  <a:schemeClr val="lt1"/>
                </a:solidFill>
              </a:rPr>
              <a:t>tomadas cada 10 min</a:t>
            </a:r>
            <a:endParaRPr sz="1300">
              <a:solidFill>
                <a:schemeClr val="lt1"/>
              </a:solidFill>
            </a:endParaRPr>
          </a:p>
          <a:p>
            <a:pPr indent="0" lvl="0" marL="0" rtl="0" algn="ctr">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p:txBody>
      </p:sp>
      <p:sp>
        <p:nvSpPr>
          <p:cNvPr id="131" name="Google Shape;131;p26"/>
          <p:cNvSpPr txBox="1"/>
          <p:nvPr/>
        </p:nvSpPr>
        <p:spPr>
          <a:xfrm>
            <a:off x="4722400" y="4461588"/>
            <a:ext cx="425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Extraidos y descargados como .csv desde:</a:t>
            </a:r>
            <a:endParaRPr sz="13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s" sz="1100" u="sng">
                <a:solidFill>
                  <a:srgbClr val="4A86E8"/>
                </a:solidFill>
                <a:latin typeface="Proxima Nova"/>
                <a:ea typeface="Proxima Nova"/>
                <a:cs typeface="Proxima Nova"/>
                <a:sym typeface="Proxima Nova"/>
                <a:hlinkClick r:id="rId5">
                  <a:extLst>
                    <a:ext uri="{A12FA001-AC4F-418D-AE19-62706E023703}">
                      <ahyp:hlinkClr val="tx"/>
                    </a:ext>
                  </a:extLst>
                </a:hlinkClick>
              </a:rPr>
              <a:t>https://newmagya.omixom.com/accounts/login/?next=/</a:t>
            </a:r>
            <a:endParaRPr sz="1200">
              <a:solidFill>
                <a:srgbClr val="4A86E8"/>
              </a:solidFill>
              <a:latin typeface="Proxima Nova"/>
              <a:ea typeface="Proxima Nova"/>
              <a:cs typeface="Proxima Nova"/>
              <a:sym typeface="Proxima Nova"/>
            </a:endParaRPr>
          </a:p>
        </p:txBody>
      </p:sp>
      <p:sp>
        <p:nvSpPr>
          <p:cNvPr id="132" name="Google Shape;132;p26"/>
          <p:cNvSpPr txBox="1"/>
          <p:nvPr>
            <p:ph idx="4294967295" type="title"/>
          </p:nvPr>
        </p:nvSpPr>
        <p:spPr>
          <a:xfrm>
            <a:off x="6201775" y="1096850"/>
            <a:ext cx="2397900" cy="24057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100">
              <a:solidFill>
                <a:schemeClr val="lt1"/>
              </a:solidFill>
            </a:endParaRPr>
          </a:p>
          <a:p>
            <a:pPr indent="0" lvl="0" marL="0" rtl="0" algn="l">
              <a:lnSpc>
                <a:spcPct val="200000"/>
              </a:lnSpc>
              <a:spcBef>
                <a:spcPts val="0"/>
              </a:spcBef>
              <a:spcAft>
                <a:spcPts val="0"/>
              </a:spcAft>
              <a:buNone/>
            </a:pPr>
            <a:r>
              <a:rPr lang="es" sz="1100">
                <a:solidFill>
                  <a:schemeClr val="lt1"/>
                </a:solidFill>
              </a:rPr>
              <a:t>Las Varas</a:t>
            </a:r>
            <a:endParaRPr sz="1100">
              <a:solidFill>
                <a:schemeClr val="lt1"/>
              </a:solidFill>
            </a:endParaRPr>
          </a:p>
          <a:p>
            <a:pPr indent="0" lvl="0" marL="0" rtl="0" algn="l">
              <a:lnSpc>
                <a:spcPct val="200000"/>
              </a:lnSpc>
              <a:spcBef>
                <a:spcPts val="0"/>
              </a:spcBef>
              <a:spcAft>
                <a:spcPts val="0"/>
              </a:spcAft>
              <a:buNone/>
            </a:pPr>
            <a:r>
              <a:rPr lang="es" sz="1100">
                <a:solidFill>
                  <a:schemeClr val="lt1"/>
                </a:solidFill>
              </a:rPr>
              <a:t>San Miguel Listello</a:t>
            </a:r>
            <a:endParaRPr sz="1100">
              <a:solidFill>
                <a:schemeClr val="lt1"/>
              </a:solidFill>
            </a:endParaRPr>
          </a:p>
          <a:p>
            <a:pPr indent="0" lvl="0" marL="0" rtl="0" algn="l">
              <a:lnSpc>
                <a:spcPct val="200000"/>
              </a:lnSpc>
              <a:spcBef>
                <a:spcPts val="0"/>
              </a:spcBef>
              <a:spcAft>
                <a:spcPts val="0"/>
              </a:spcAft>
              <a:buNone/>
            </a:pPr>
            <a:r>
              <a:rPr lang="es" sz="1100">
                <a:solidFill>
                  <a:schemeClr val="lt1"/>
                </a:solidFill>
              </a:rPr>
              <a:t>San Miguel Las Varillas</a:t>
            </a:r>
            <a:endParaRPr sz="1100">
              <a:solidFill>
                <a:schemeClr val="lt1"/>
              </a:solidFill>
            </a:endParaRPr>
          </a:p>
          <a:p>
            <a:pPr indent="0" lvl="0" marL="0" rtl="0" algn="l">
              <a:lnSpc>
                <a:spcPct val="200000"/>
              </a:lnSpc>
              <a:spcBef>
                <a:spcPts val="0"/>
              </a:spcBef>
              <a:spcAft>
                <a:spcPts val="0"/>
              </a:spcAft>
              <a:buNone/>
            </a:pPr>
            <a:r>
              <a:rPr lang="es" sz="1100">
                <a:solidFill>
                  <a:schemeClr val="lt1"/>
                </a:solidFill>
              </a:rPr>
              <a:t>San Miguel Establec. Don Luis</a:t>
            </a:r>
            <a:endParaRPr sz="1100">
              <a:solidFill>
                <a:schemeClr val="lt1"/>
              </a:solidFill>
            </a:endParaRPr>
          </a:p>
          <a:p>
            <a:pPr indent="0" lvl="0" marL="0" rtl="0" algn="l">
              <a:lnSpc>
                <a:spcPct val="200000"/>
              </a:lnSpc>
              <a:spcBef>
                <a:spcPts val="0"/>
              </a:spcBef>
              <a:spcAft>
                <a:spcPts val="0"/>
              </a:spcAft>
              <a:buNone/>
            </a:pPr>
            <a:r>
              <a:rPr lang="es" sz="1100">
                <a:solidFill>
                  <a:schemeClr val="lt1"/>
                </a:solidFill>
              </a:rPr>
              <a:t>Alicia (target)</a:t>
            </a:r>
            <a:endParaRPr sz="800">
              <a:solidFill>
                <a:schemeClr val="lt1"/>
              </a:solidFill>
            </a:endParaRPr>
          </a:p>
          <a:p>
            <a:pPr indent="0" lvl="0" marL="0" rtl="0" algn="l">
              <a:lnSpc>
                <a:spcPct val="200000"/>
              </a:lnSpc>
              <a:spcBef>
                <a:spcPts val="0"/>
              </a:spcBef>
              <a:spcAft>
                <a:spcPts val="0"/>
              </a:spcAft>
              <a:buNone/>
            </a:pPr>
            <a:r>
              <a:t/>
            </a:r>
            <a:endParaRPr sz="800">
              <a:solidFill>
                <a:schemeClr val="lt1"/>
              </a:solidFill>
            </a:endParaRPr>
          </a:p>
        </p:txBody>
      </p:sp>
      <p:sp>
        <p:nvSpPr>
          <p:cNvPr id="133" name="Google Shape;133;p26"/>
          <p:cNvSpPr/>
          <p:nvPr/>
        </p:nvSpPr>
        <p:spPr>
          <a:xfrm>
            <a:off x="1639300" y="2069925"/>
            <a:ext cx="628800" cy="7239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26"/>
          <p:cNvGrpSpPr/>
          <p:nvPr/>
        </p:nvGrpSpPr>
        <p:grpSpPr>
          <a:xfrm>
            <a:off x="3241238" y="1871436"/>
            <a:ext cx="1590795" cy="1819320"/>
            <a:chOff x="1028700" y="1175450"/>
            <a:chExt cx="1944024" cy="2133599"/>
          </a:xfrm>
        </p:grpSpPr>
        <p:pic>
          <p:nvPicPr>
            <p:cNvPr id="135" name="Google Shape;135;p26"/>
            <p:cNvPicPr preferRelativeResize="0"/>
            <p:nvPr/>
          </p:nvPicPr>
          <p:blipFill rotWithShape="1">
            <a:blip r:embed="rId4">
              <a:alphaModFix amt="95000"/>
            </a:blip>
            <a:srcRect b="48503" l="70049" r="24742" t="41334"/>
            <a:stretch/>
          </p:blipFill>
          <p:spPr>
            <a:xfrm>
              <a:off x="1028700" y="1175450"/>
              <a:ext cx="1944024" cy="2133599"/>
            </a:xfrm>
            <a:prstGeom prst="rect">
              <a:avLst/>
            </a:prstGeom>
            <a:noFill/>
            <a:ln cap="flat" cmpd="sng" w="9525">
              <a:solidFill>
                <a:schemeClr val="accent5"/>
              </a:solidFill>
              <a:prstDash val="solid"/>
              <a:round/>
              <a:headEnd len="sm" w="sm" type="none"/>
              <a:tailEnd len="sm" w="sm" type="none"/>
            </a:ln>
          </p:spPr>
        </p:pic>
        <p:sp>
          <p:nvSpPr>
            <p:cNvPr id="136" name="Google Shape;136;p26"/>
            <p:cNvSpPr/>
            <p:nvPr/>
          </p:nvSpPr>
          <p:spPr>
            <a:xfrm>
              <a:off x="1590675" y="2362200"/>
              <a:ext cx="123900" cy="152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a:off x="1790700" y="2276475"/>
              <a:ext cx="123900" cy="152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1938763" y="1977225"/>
              <a:ext cx="123900" cy="152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a:off x="1504950" y="2209800"/>
              <a:ext cx="123900" cy="152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a:off x="1504950" y="2028825"/>
              <a:ext cx="123900" cy="152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1" name="Google Shape;141;p26"/>
          <p:cNvCxnSpPr>
            <a:endCxn id="133" idx="0"/>
          </p:cNvCxnSpPr>
          <p:nvPr/>
        </p:nvCxnSpPr>
        <p:spPr>
          <a:xfrm flipH="1">
            <a:off x="1953700" y="1880625"/>
            <a:ext cx="1309200" cy="189300"/>
          </a:xfrm>
          <a:prstGeom prst="straightConnector1">
            <a:avLst/>
          </a:prstGeom>
          <a:noFill/>
          <a:ln cap="flat" cmpd="sng" w="9525">
            <a:solidFill>
              <a:schemeClr val="accent5"/>
            </a:solidFill>
            <a:prstDash val="solid"/>
            <a:round/>
            <a:headEnd len="med" w="med" type="none"/>
            <a:tailEnd len="med" w="med" type="none"/>
          </a:ln>
        </p:spPr>
      </p:cxnSp>
      <p:cxnSp>
        <p:nvCxnSpPr>
          <p:cNvPr id="142" name="Google Shape;142;p26"/>
          <p:cNvCxnSpPr>
            <a:stCxn id="133" idx="2"/>
          </p:cNvCxnSpPr>
          <p:nvPr/>
        </p:nvCxnSpPr>
        <p:spPr>
          <a:xfrm>
            <a:off x="1953700" y="2793825"/>
            <a:ext cx="1281000" cy="929700"/>
          </a:xfrm>
          <a:prstGeom prst="straightConnector1">
            <a:avLst/>
          </a:prstGeom>
          <a:noFill/>
          <a:ln cap="flat" cmpd="sng" w="9525">
            <a:solidFill>
              <a:schemeClr val="accent5"/>
            </a:solidFill>
            <a:prstDash val="solid"/>
            <a:round/>
            <a:headEnd len="med" w="med" type="none"/>
            <a:tailEnd len="med" w="med" type="none"/>
          </a:ln>
        </p:spPr>
      </p:cxnSp>
      <p:cxnSp>
        <p:nvCxnSpPr>
          <p:cNvPr id="143" name="Google Shape;143;p26"/>
          <p:cNvCxnSpPr>
            <a:endCxn id="137" idx="6"/>
          </p:cNvCxnSpPr>
          <p:nvPr/>
        </p:nvCxnSpPr>
        <p:spPr>
          <a:xfrm rot="10800000">
            <a:off x="3966169" y="2875256"/>
            <a:ext cx="2235600" cy="77700"/>
          </a:xfrm>
          <a:prstGeom prst="straightConnector1">
            <a:avLst/>
          </a:prstGeom>
          <a:noFill/>
          <a:ln cap="flat" cmpd="sng" w="9525">
            <a:solidFill>
              <a:schemeClr val="dk1"/>
            </a:solidFill>
            <a:prstDash val="solid"/>
            <a:round/>
            <a:headEnd len="med" w="med" type="none"/>
            <a:tailEnd len="med" w="med" type="none"/>
          </a:ln>
        </p:spPr>
      </p:cxnSp>
      <p:cxnSp>
        <p:nvCxnSpPr>
          <p:cNvPr id="144" name="Google Shape;144;p26"/>
          <p:cNvCxnSpPr>
            <a:endCxn id="138" idx="5"/>
          </p:cNvCxnSpPr>
          <p:nvPr/>
        </p:nvCxnSpPr>
        <p:spPr>
          <a:xfrm flipH="1">
            <a:off x="4072481" y="2634530"/>
            <a:ext cx="2144100" cy="31500"/>
          </a:xfrm>
          <a:prstGeom prst="straightConnector1">
            <a:avLst/>
          </a:prstGeom>
          <a:noFill/>
          <a:ln cap="flat" cmpd="sng" w="9525">
            <a:solidFill>
              <a:schemeClr val="dk1"/>
            </a:solidFill>
            <a:prstDash val="solid"/>
            <a:round/>
            <a:headEnd len="med" w="med" type="none"/>
            <a:tailEnd len="med" w="med" type="none"/>
          </a:ln>
        </p:spPr>
      </p:cxnSp>
      <p:cxnSp>
        <p:nvCxnSpPr>
          <p:cNvPr id="145" name="Google Shape;145;p26"/>
          <p:cNvCxnSpPr>
            <a:stCxn id="132" idx="1"/>
            <a:endCxn id="136" idx="4"/>
          </p:cNvCxnSpPr>
          <p:nvPr/>
        </p:nvCxnSpPr>
        <p:spPr>
          <a:xfrm flipH="1">
            <a:off x="3751675" y="2299700"/>
            <a:ext cx="2450100" cy="713700"/>
          </a:xfrm>
          <a:prstGeom prst="straightConnector1">
            <a:avLst/>
          </a:prstGeom>
          <a:noFill/>
          <a:ln cap="flat" cmpd="sng" w="9525">
            <a:solidFill>
              <a:schemeClr val="dk1"/>
            </a:solidFill>
            <a:prstDash val="solid"/>
            <a:round/>
            <a:headEnd len="med" w="med" type="none"/>
            <a:tailEnd len="med" w="med" type="none"/>
          </a:ln>
        </p:spPr>
      </p:cxnSp>
      <p:cxnSp>
        <p:nvCxnSpPr>
          <p:cNvPr id="146" name="Google Shape;146;p26"/>
          <p:cNvCxnSpPr>
            <a:endCxn id="139" idx="4"/>
          </p:cNvCxnSpPr>
          <p:nvPr/>
        </p:nvCxnSpPr>
        <p:spPr>
          <a:xfrm flipH="1">
            <a:off x="3681647" y="1990878"/>
            <a:ext cx="2601600" cy="892500"/>
          </a:xfrm>
          <a:prstGeom prst="straightConnector1">
            <a:avLst/>
          </a:prstGeom>
          <a:noFill/>
          <a:ln cap="flat" cmpd="sng" w="9525">
            <a:solidFill>
              <a:schemeClr val="dk1"/>
            </a:solidFill>
            <a:prstDash val="solid"/>
            <a:round/>
            <a:headEnd len="med" w="med" type="none"/>
            <a:tailEnd len="med" w="med" type="none"/>
          </a:ln>
        </p:spPr>
      </p:cxnSp>
      <p:cxnSp>
        <p:nvCxnSpPr>
          <p:cNvPr id="147" name="Google Shape;147;p26"/>
          <p:cNvCxnSpPr>
            <a:endCxn id="140" idx="5"/>
          </p:cNvCxnSpPr>
          <p:nvPr/>
        </p:nvCxnSpPr>
        <p:spPr>
          <a:xfrm flipH="1">
            <a:off x="3717492" y="1702030"/>
            <a:ext cx="2558400" cy="1008000"/>
          </a:xfrm>
          <a:prstGeom prst="straightConnector1">
            <a:avLst/>
          </a:prstGeom>
          <a:noFill/>
          <a:ln cap="flat" cmpd="sng" w="9525">
            <a:solidFill>
              <a:srgbClr val="FF990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92375" y="112500"/>
            <a:ext cx="4912200" cy="121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200"/>
              <a:t>Datos de 5 estaciones</a:t>
            </a:r>
            <a:endParaRPr sz="3200"/>
          </a:p>
          <a:p>
            <a:pPr indent="0" lvl="0" marL="0" rtl="0" algn="l">
              <a:spcBef>
                <a:spcPts val="0"/>
              </a:spcBef>
              <a:spcAft>
                <a:spcPts val="0"/>
              </a:spcAft>
              <a:buNone/>
            </a:pPr>
            <a:r>
              <a:rPr lang="es" sz="3200"/>
              <a:t>meteorológicas</a:t>
            </a:r>
            <a:endParaRPr sz="3200"/>
          </a:p>
        </p:txBody>
      </p:sp>
      <p:sp>
        <p:nvSpPr>
          <p:cNvPr id="153" name="Google Shape;153;p27"/>
          <p:cNvSpPr txBox="1"/>
          <p:nvPr>
            <p:ph idx="1" type="body"/>
          </p:nvPr>
        </p:nvSpPr>
        <p:spPr>
          <a:xfrm>
            <a:off x="119050" y="1271750"/>
            <a:ext cx="8520600" cy="40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300" u="sng">
                <a:solidFill>
                  <a:srgbClr val="4A86E8"/>
                </a:solidFill>
                <a:hlinkClick r:id="rId3">
                  <a:extLst>
                    <a:ext uri="{A12FA001-AC4F-418D-AE19-62706E023703}">
                      <ahyp:hlinkClr val="tx"/>
                    </a:ext>
                  </a:extLst>
                </a:hlinkClick>
              </a:rPr>
              <a:t>https://newmagya.omixom.com/accounts/login/?next=/</a:t>
            </a:r>
            <a:endParaRPr sz="2400"/>
          </a:p>
        </p:txBody>
      </p:sp>
      <p:pic>
        <p:nvPicPr>
          <p:cNvPr id="154" name="Google Shape;154;p27"/>
          <p:cNvPicPr preferRelativeResize="0"/>
          <p:nvPr/>
        </p:nvPicPr>
        <p:blipFill>
          <a:blip r:embed="rId4">
            <a:alphaModFix/>
          </a:blip>
          <a:stretch>
            <a:fillRect/>
          </a:stretch>
        </p:blipFill>
        <p:spPr>
          <a:xfrm>
            <a:off x="216213" y="1829787"/>
            <a:ext cx="4291985" cy="1623801"/>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55" name="Google Shape;155;p27"/>
          <p:cNvPicPr preferRelativeResize="0"/>
          <p:nvPr/>
        </p:nvPicPr>
        <p:blipFill>
          <a:blip r:embed="rId5">
            <a:alphaModFix/>
          </a:blip>
          <a:stretch>
            <a:fillRect/>
          </a:stretch>
        </p:blipFill>
        <p:spPr>
          <a:xfrm>
            <a:off x="4621660" y="2161675"/>
            <a:ext cx="4355790" cy="2740640"/>
          </a:xfrm>
          <a:prstGeom prst="rect">
            <a:avLst/>
          </a:prstGeom>
          <a:noFill/>
          <a:ln cap="flat" cmpd="sng" w="19050">
            <a:solidFill>
              <a:schemeClr val="dk2"/>
            </a:solidFill>
            <a:prstDash val="solid"/>
            <a:round/>
            <a:headEnd len="sm" w="sm" type="none"/>
            <a:tailEnd len="sm" w="sm" type="none"/>
          </a:ln>
        </p:spPr>
      </p:pic>
      <p:pic>
        <p:nvPicPr>
          <p:cNvPr id="156" name="Google Shape;156;p27"/>
          <p:cNvPicPr preferRelativeResize="0"/>
          <p:nvPr/>
        </p:nvPicPr>
        <p:blipFill>
          <a:blip r:embed="rId6">
            <a:alphaModFix/>
          </a:blip>
          <a:stretch>
            <a:fillRect/>
          </a:stretch>
        </p:blipFill>
        <p:spPr>
          <a:xfrm>
            <a:off x="5673550" y="112500"/>
            <a:ext cx="2335226" cy="1552120"/>
          </a:xfrm>
          <a:prstGeom prst="rect">
            <a:avLst/>
          </a:prstGeom>
          <a:noFill/>
          <a:ln cap="flat" cmpd="sng" w="9525">
            <a:solidFill>
              <a:schemeClr val="dk1"/>
            </a:solidFill>
            <a:prstDash val="solid"/>
            <a:round/>
            <a:headEnd len="sm" w="sm" type="none"/>
            <a:tailEnd len="sm" w="sm" type="none"/>
          </a:ln>
        </p:spPr>
      </p:pic>
      <p:sp>
        <p:nvSpPr>
          <p:cNvPr id="157" name="Google Shape;157;p27"/>
          <p:cNvSpPr txBox="1"/>
          <p:nvPr/>
        </p:nvSpPr>
        <p:spPr>
          <a:xfrm>
            <a:off x="612900" y="3606625"/>
            <a:ext cx="3687000" cy="117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150"/>
              <a:t>METADATA</a:t>
            </a:r>
            <a:endParaRPr sz="1150"/>
          </a:p>
          <a:p>
            <a:pPr indent="0" lvl="0" marL="0" rtl="0" algn="l">
              <a:lnSpc>
                <a:spcPct val="115000"/>
              </a:lnSpc>
              <a:spcBef>
                <a:spcPts val="0"/>
              </a:spcBef>
              <a:spcAft>
                <a:spcPts val="0"/>
              </a:spcAft>
              <a:buNone/>
            </a:pPr>
            <a:r>
              <a:rPr lang="es" sz="1150"/>
              <a:t>Cantidad de columnas: 18</a:t>
            </a:r>
            <a:endParaRPr sz="1150"/>
          </a:p>
          <a:p>
            <a:pPr indent="0" lvl="0" marL="0" rtl="0" algn="l">
              <a:lnSpc>
                <a:spcPct val="115000"/>
              </a:lnSpc>
              <a:spcBef>
                <a:spcPts val="0"/>
              </a:spcBef>
              <a:spcAft>
                <a:spcPts val="0"/>
              </a:spcAft>
              <a:buNone/>
            </a:pPr>
            <a:r>
              <a:rPr lang="es" sz="1150"/>
              <a:t>Tipo de datos: objetos de Fecha /Hora y float64</a:t>
            </a:r>
            <a:endParaRPr sz="1150"/>
          </a:p>
          <a:p>
            <a:pPr indent="0" lvl="0" marL="0" rtl="0" algn="l">
              <a:lnSpc>
                <a:spcPct val="115000"/>
              </a:lnSpc>
              <a:spcBef>
                <a:spcPts val="0"/>
              </a:spcBef>
              <a:spcAft>
                <a:spcPts val="0"/>
              </a:spcAft>
              <a:buNone/>
            </a:pPr>
            <a:r>
              <a:rPr lang="es" sz="1150"/>
              <a:t>Cantidad de datos/feature: 10368- sin datos faltantes</a:t>
            </a:r>
            <a:endParaRPr sz="1150"/>
          </a:p>
          <a:p>
            <a:pPr indent="0" lvl="0" marL="0" rtl="0" algn="l">
              <a:lnSpc>
                <a:spcPct val="115000"/>
              </a:lnSpc>
              <a:spcBef>
                <a:spcPts val="0"/>
              </a:spcBef>
              <a:spcAft>
                <a:spcPts val="0"/>
              </a:spcAft>
              <a:buNone/>
            </a:pPr>
            <a:r>
              <a:rPr lang="es" sz="1150"/>
              <a:t>División de datos test (20%) y train (80%)</a:t>
            </a:r>
            <a:endParaRPr sz="11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idx="2" type="body"/>
          </p:nvPr>
        </p:nvSpPr>
        <p:spPr>
          <a:xfrm>
            <a:off x="5892713" y="681575"/>
            <a:ext cx="2826300" cy="1222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sz="1600"/>
              <a:t>No se identifican outliers, los valores encontrados tienen sentido físico. </a:t>
            </a:r>
            <a:endParaRPr sz="1600"/>
          </a:p>
        </p:txBody>
      </p:sp>
      <p:pic>
        <p:nvPicPr>
          <p:cNvPr id="163" name="Google Shape;163;p28"/>
          <p:cNvPicPr preferRelativeResize="0"/>
          <p:nvPr/>
        </p:nvPicPr>
        <p:blipFill rotWithShape="1">
          <a:blip r:embed="rId3">
            <a:alphaModFix/>
          </a:blip>
          <a:srcRect b="0" l="5114" r="0" t="0"/>
          <a:stretch/>
        </p:blipFill>
        <p:spPr>
          <a:xfrm>
            <a:off x="5777575" y="2123925"/>
            <a:ext cx="3123100" cy="2092350"/>
          </a:xfrm>
          <a:prstGeom prst="rect">
            <a:avLst/>
          </a:prstGeom>
          <a:noFill/>
          <a:ln>
            <a:noFill/>
          </a:ln>
        </p:spPr>
      </p:pic>
      <p:pic>
        <p:nvPicPr>
          <p:cNvPr id="164" name="Google Shape;164;p28"/>
          <p:cNvPicPr preferRelativeResize="0"/>
          <p:nvPr/>
        </p:nvPicPr>
        <p:blipFill rotWithShape="1">
          <a:blip r:embed="rId4">
            <a:alphaModFix/>
          </a:blip>
          <a:srcRect b="5157" l="6354" r="6362" t="9019"/>
          <a:stretch/>
        </p:blipFill>
        <p:spPr>
          <a:xfrm>
            <a:off x="124900" y="3301050"/>
            <a:ext cx="3123101" cy="1842450"/>
          </a:xfrm>
          <a:prstGeom prst="rect">
            <a:avLst/>
          </a:prstGeom>
          <a:noFill/>
          <a:ln>
            <a:noFill/>
          </a:ln>
        </p:spPr>
      </p:pic>
      <p:pic>
        <p:nvPicPr>
          <p:cNvPr id="165" name="Google Shape;165;p28"/>
          <p:cNvPicPr preferRelativeResize="0"/>
          <p:nvPr/>
        </p:nvPicPr>
        <p:blipFill rotWithShape="1">
          <a:blip r:embed="rId5">
            <a:alphaModFix/>
          </a:blip>
          <a:srcRect b="1681" l="50081" r="8114" t="0"/>
          <a:stretch/>
        </p:blipFill>
        <p:spPr>
          <a:xfrm>
            <a:off x="2694250" y="2045450"/>
            <a:ext cx="2826299" cy="1994115"/>
          </a:xfrm>
          <a:prstGeom prst="rect">
            <a:avLst/>
          </a:prstGeom>
          <a:noFill/>
          <a:ln>
            <a:noFill/>
          </a:ln>
        </p:spPr>
      </p:pic>
      <p:pic>
        <p:nvPicPr>
          <p:cNvPr id="166" name="Google Shape;166;p28"/>
          <p:cNvPicPr preferRelativeResize="0"/>
          <p:nvPr/>
        </p:nvPicPr>
        <p:blipFill rotWithShape="1">
          <a:blip r:embed="rId5">
            <a:alphaModFix/>
          </a:blip>
          <a:srcRect b="1730" l="9786" r="50559" t="-1730"/>
          <a:stretch/>
        </p:blipFill>
        <p:spPr>
          <a:xfrm>
            <a:off x="0" y="818625"/>
            <a:ext cx="2765758" cy="2092350"/>
          </a:xfrm>
          <a:prstGeom prst="rect">
            <a:avLst/>
          </a:prstGeom>
          <a:noFill/>
          <a:ln>
            <a:noFill/>
          </a:ln>
        </p:spPr>
      </p:pic>
      <p:sp>
        <p:nvSpPr>
          <p:cNvPr id="167" name="Google Shape;167;p28"/>
          <p:cNvSpPr txBox="1"/>
          <p:nvPr>
            <p:ph type="title"/>
          </p:nvPr>
        </p:nvSpPr>
        <p:spPr>
          <a:xfrm>
            <a:off x="371325" y="467975"/>
            <a:ext cx="4112100" cy="60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800"/>
              <a:t>Temperatura,  HR y precipitaciones</a:t>
            </a:r>
            <a:endParaRPr sz="2800"/>
          </a:p>
        </p:txBody>
      </p:sp>
      <p:sp>
        <p:nvSpPr>
          <p:cNvPr id="168" name="Google Shape;168;p28"/>
          <p:cNvSpPr/>
          <p:nvPr/>
        </p:nvSpPr>
        <p:spPr>
          <a:xfrm>
            <a:off x="2533350" y="4560050"/>
            <a:ext cx="414600" cy="422100"/>
          </a:xfrm>
          <a:prstGeom prst="ellipse">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161825" y="290650"/>
            <a:ext cx="4045200" cy="90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100"/>
              <a:t>Matriz de correlaciones</a:t>
            </a:r>
            <a:endParaRPr sz="3100"/>
          </a:p>
        </p:txBody>
      </p:sp>
      <p:sp>
        <p:nvSpPr>
          <p:cNvPr id="174" name="Google Shape;174;p29"/>
          <p:cNvSpPr txBox="1"/>
          <p:nvPr>
            <p:ph idx="2" type="body"/>
          </p:nvPr>
        </p:nvSpPr>
        <p:spPr>
          <a:xfrm>
            <a:off x="4907950" y="2397800"/>
            <a:ext cx="3837000" cy="1732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s" sz="1600"/>
              <a:t>Se encuentra una fuerte correlación lineal entre Temperatura y Humedad relativa, para cada estación y entre las vecinas.</a:t>
            </a:r>
            <a:endParaRPr sz="1600"/>
          </a:p>
        </p:txBody>
      </p:sp>
      <p:pic>
        <p:nvPicPr>
          <p:cNvPr id="175" name="Google Shape;175;p29"/>
          <p:cNvPicPr preferRelativeResize="0"/>
          <p:nvPr/>
        </p:nvPicPr>
        <p:blipFill>
          <a:blip r:embed="rId3">
            <a:alphaModFix/>
          </a:blip>
          <a:stretch>
            <a:fillRect/>
          </a:stretch>
        </p:blipFill>
        <p:spPr>
          <a:xfrm>
            <a:off x="4709263" y="375075"/>
            <a:ext cx="4234375" cy="1865150"/>
          </a:xfrm>
          <a:prstGeom prst="rect">
            <a:avLst/>
          </a:prstGeom>
          <a:noFill/>
          <a:ln cap="flat" cmpd="sng" w="19050">
            <a:solidFill>
              <a:schemeClr val="dk2"/>
            </a:solidFill>
            <a:prstDash val="solid"/>
            <a:round/>
            <a:headEnd len="sm" w="sm" type="none"/>
            <a:tailEnd len="sm" w="sm" type="none"/>
          </a:ln>
        </p:spPr>
      </p:pic>
      <p:sp>
        <p:nvSpPr>
          <p:cNvPr id="176" name="Google Shape;176;p29"/>
          <p:cNvSpPr txBox="1"/>
          <p:nvPr>
            <p:ph idx="1" type="subTitle"/>
          </p:nvPr>
        </p:nvSpPr>
        <p:spPr>
          <a:xfrm>
            <a:off x="4907950" y="3883750"/>
            <a:ext cx="3837000" cy="94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600"/>
              <a:t>Se observa una correlación muy baja entre Temperatura o Humedad con la Precipitación</a:t>
            </a:r>
            <a:endParaRPr sz="1600"/>
          </a:p>
        </p:txBody>
      </p:sp>
      <p:pic>
        <p:nvPicPr>
          <p:cNvPr id="177" name="Google Shape;177;p29"/>
          <p:cNvPicPr preferRelativeResize="0"/>
          <p:nvPr/>
        </p:nvPicPr>
        <p:blipFill>
          <a:blip r:embed="rId4">
            <a:alphaModFix/>
          </a:blip>
          <a:stretch>
            <a:fillRect/>
          </a:stretch>
        </p:blipFill>
        <p:spPr>
          <a:xfrm>
            <a:off x="265925" y="1664451"/>
            <a:ext cx="3837000" cy="2945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pic>
        <p:nvPicPr>
          <p:cNvPr id="182" name="Google Shape;182;p30"/>
          <p:cNvPicPr preferRelativeResize="0"/>
          <p:nvPr/>
        </p:nvPicPr>
        <p:blipFill>
          <a:blip r:embed="rId3">
            <a:alphaModFix/>
          </a:blip>
          <a:stretch>
            <a:fillRect/>
          </a:stretch>
        </p:blipFill>
        <p:spPr>
          <a:xfrm>
            <a:off x="98675" y="278487"/>
            <a:ext cx="4254600" cy="4818038"/>
          </a:xfrm>
          <a:prstGeom prst="rect">
            <a:avLst/>
          </a:prstGeom>
          <a:noFill/>
          <a:ln>
            <a:noFill/>
          </a:ln>
        </p:spPr>
      </p:pic>
      <p:sp>
        <p:nvSpPr>
          <p:cNvPr id="183" name="Google Shape;183;p30"/>
          <p:cNvSpPr txBox="1"/>
          <p:nvPr/>
        </p:nvSpPr>
        <p:spPr>
          <a:xfrm>
            <a:off x="248850" y="1064325"/>
            <a:ext cx="3955500" cy="51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500">
                <a:solidFill>
                  <a:schemeClr val="lt2"/>
                </a:solidFill>
                <a:latin typeface="Raleway"/>
                <a:ea typeface="Raleway"/>
                <a:cs typeface="Raleway"/>
                <a:sym typeface="Raleway"/>
              </a:rPr>
              <a:t>Modelo base (media)</a:t>
            </a:r>
            <a:endParaRPr b="1" sz="2500">
              <a:solidFill>
                <a:schemeClr val="lt2"/>
              </a:solidFill>
              <a:latin typeface="Raleway"/>
              <a:ea typeface="Raleway"/>
              <a:cs typeface="Raleway"/>
              <a:sym typeface="Raleway"/>
            </a:endParaRPr>
          </a:p>
        </p:txBody>
      </p:sp>
      <p:sp>
        <p:nvSpPr>
          <p:cNvPr id="184" name="Google Shape;184;p30"/>
          <p:cNvSpPr txBox="1"/>
          <p:nvPr>
            <p:ph idx="4294967295" type="body"/>
          </p:nvPr>
        </p:nvSpPr>
        <p:spPr>
          <a:xfrm>
            <a:off x="248850" y="2118000"/>
            <a:ext cx="3970800" cy="400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400">
                <a:latin typeface="Raleway"/>
                <a:ea typeface="Raleway"/>
                <a:cs typeface="Raleway"/>
                <a:sym typeface="Raleway"/>
              </a:rPr>
              <a:t>MSE= 1</a:t>
            </a:r>
            <a:endParaRPr sz="1400">
              <a:latin typeface="Raleway"/>
              <a:ea typeface="Raleway"/>
              <a:cs typeface="Raleway"/>
              <a:sym typeface="Raleway"/>
            </a:endParaRPr>
          </a:p>
        </p:txBody>
      </p:sp>
      <p:sp>
        <p:nvSpPr>
          <p:cNvPr id="185" name="Google Shape;185;p30"/>
          <p:cNvSpPr txBox="1"/>
          <p:nvPr/>
        </p:nvSpPr>
        <p:spPr>
          <a:xfrm>
            <a:off x="269375" y="1702975"/>
            <a:ext cx="391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Clr>
                <a:schemeClr val="dk2"/>
              </a:buClr>
              <a:buSzPts val="1100"/>
              <a:buFont typeface="Arial"/>
              <a:buNone/>
            </a:pPr>
            <a:r>
              <a:rPr b="1" lang="es">
                <a:solidFill>
                  <a:schemeClr val="dk1"/>
                </a:solidFill>
                <a:latin typeface="Raleway"/>
                <a:ea typeface="Raleway"/>
                <a:cs typeface="Raleway"/>
                <a:sym typeface="Raleway"/>
              </a:rPr>
              <a:t>Temperatura</a:t>
            </a:r>
            <a:endParaRPr>
              <a:latin typeface="Lato"/>
              <a:ea typeface="Lato"/>
              <a:cs typeface="Lato"/>
              <a:sym typeface="Lato"/>
            </a:endParaRPr>
          </a:p>
        </p:txBody>
      </p:sp>
      <p:sp>
        <p:nvSpPr>
          <p:cNvPr id="186" name="Google Shape;186;p30"/>
          <p:cNvSpPr txBox="1"/>
          <p:nvPr/>
        </p:nvSpPr>
        <p:spPr>
          <a:xfrm>
            <a:off x="264025" y="2606675"/>
            <a:ext cx="395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Precipitación</a:t>
            </a:r>
            <a:endParaRPr>
              <a:latin typeface="Lato"/>
              <a:ea typeface="Lato"/>
              <a:cs typeface="Lato"/>
              <a:sym typeface="Lato"/>
            </a:endParaRPr>
          </a:p>
        </p:txBody>
      </p:sp>
      <p:sp>
        <p:nvSpPr>
          <p:cNvPr id="187" name="Google Shape;187;p30"/>
          <p:cNvSpPr txBox="1"/>
          <p:nvPr/>
        </p:nvSpPr>
        <p:spPr>
          <a:xfrm>
            <a:off x="269375" y="3602575"/>
            <a:ext cx="391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Humedad</a:t>
            </a:r>
            <a:endParaRPr>
              <a:latin typeface="Lato"/>
              <a:ea typeface="Lato"/>
              <a:cs typeface="Lato"/>
              <a:sym typeface="Lato"/>
            </a:endParaRPr>
          </a:p>
        </p:txBody>
      </p:sp>
      <p:sp>
        <p:nvSpPr>
          <p:cNvPr id="188" name="Google Shape;188;p30"/>
          <p:cNvSpPr txBox="1"/>
          <p:nvPr>
            <p:ph idx="4294967295" type="body"/>
          </p:nvPr>
        </p:nvSpPr>
        <p:spPr>
          <a:xfrm>
            <a:off x="264125" y="3011475"/>
            <a:ext cx="3955500" cy="434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400">
                <a:latin typeface="Raleway"/>
                <a:ea typeface="Raleway"/>
                <a:cs typeface="Raleway"/>
                <a:sym typeface="Raleway"/>
              </a:rPr>
              <a:t>MSE= 0.038 </a:t>
            </a:r>
            <a:r>
              <a:rPr lang="es" sz="1400">
                <a:latin typeface="Raleway"/>
                <a:ea typeface="Raleway"/>
                <a:cs typeface="Raleway"/>
                <a:sym typeface="Raleway"/>
              </a:rPr>
              <a:t> </a:t>
            </a:r>
            <a:endParaRPr sz="1400">
              <a:latin typeface="Raleway"/>
              <a:ea typeface="Raleway"/>
              <a:cs typeface="Raleway"/>
              <a:sym typeface="Raleway"/>
            </a:endParaRPr>
          </a:p>
        </p:txBody>
      </p:sp>
      <p:sp>
        <p:nvSpPr>
          <p:cNvPr id="189" name="Google Shape;189;p30"/>
          <p:cNvSpPr txBox="1"/>
          <p:nvPr>
            <p:ph idx="4294967295" type="body"/>
          </p:nvPr>
        </p:nvSpPr>
        <p:spPr>
          <a:xfrm>
            <a:off x="263975" y="4008900"/>
            <a:ext cx="3955500" cy="434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400">
                <a:latin typeface="Raleway"/>
                <a:ea typeface="Raleway"/>
                <a:cs typeface="Raleway"/>
                <a:sym typeface="Raleway"/>
              </a:rPr>
              <a:t>MSE= 17.27</a:t>
            </a:r>
            <a:endParaRPr sz="1400">
              <a:latin typeface="Raleway"/>
              <a:ea typeface="Raleway"/>
              <a:cs typeface="Raleway"/>
              <a:sym typeface="Raleway"/>
            </a:endParaRPr>
          </a:p>
        </p:txBody>
      </p:sp>
      <p:pic>
        <p:nvPicPr>
          <p:cNvPr id="190" name="Google Shape;190;p30"/>
          <p:cNvPicPr preferRelativeResize="0"/>
          <p:nvPr/>
        </p:nvPicPr>
        <p:blipFill>
          <a:blip r:embed="rId4">
            <a:alphaModFix/>
          </a:blip>
          <a:stretch>
            <a:fillRect/>
          </a:stretch>
        </p:blipFill>
        <p:spPr>
          <a:xfrm>
            <a:off x="5003600" y="978651"/>
            <a:ext cx="3628825" cy="3620300"/>
          </a:xfrm>
          <a:prstGeom prst="rect">
            <a:avLst/>
          </a:prstGeom>
          <a:noFill/>
          <a:ln>
            <a:noFill/>
          </a:ln>
        </p:spPr>
      </p:pic>
      <p:sp>
        <p:nvSpPr>
          <p:cNvPr id="191" name="Google Shape;191;p30"/>
          <p:cNvSpPr txBox="1"/>
          <p:nvPr/>
        </p:nvSpPr>
        <p:spPr>
          <a:xfrm>
            <a:off x="4840263" y="363050"/>
            <a:ext cx="395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Lato"/>
                <a:ea typeface="Lato"/>
                <a:cs typeface="Lato"/>
                <a:sym typeface="Lato"/>
              </a:rPr>
              <a:t>Desde 1800 a la actualidad se ha incrementado la temperatura media global en 1°C. </a:t>
            </a:r>
            <a:endParaRPr>
              <a:latin typeface="Lato"/>
              <a:ea typeface="Lato"/>
              <a:cs typeface="Lato"/>
              <a:sym typeface="Lato"/>
            </a:endParaRPr>
          </a:p>
        </p:txBody>
      </p:sp>
      <p:sp>
        <p:nvSpPr>
          <p:cNvPr id="192" name="Google Shape;192;p30"/>
          <p:cNvSpPr txBox="1"/>
          <p:nvPr/>
        </p:nvSpPr>
        <p:spPr>
          <a:xfrm>
            <a:off x="5003600" y="4664950"/>
            <a:ext cx="36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2"/>
                </a:solidFill>
                <a:latin typeface="Lato"/>
                <a:ea typeface="Lato"/>
                <a:cs typeface="Lato"/>
                <a:sym typeface="Lato"/>
              </a:rPr>
              <a:t>Fuente: Organización meteorológica mundial</a:t>
            </a:r>
            <a:endParaRPr/>
          </a:p>
        </p:txBody>
      </p:sp>
      <p:pic>
        <p:nvPicPr>
          <p:cNvPr descr="Trozo de cinta adhesiva que pega una nota a la diapositiva" id="193" name="Google Shape;193;p30"/>
          <p:cNvPicPr preferRelativeResize="0"/>
          <p:nvPr/>
        </p:nvPicPr>
        <p:blipFill rotWithShape="1">
          <a:blip r:embed="rId5">
            <a:alphaModFix/>
          </a:blip>
          <a:srcRect b="10011" l="9244" r="2118" t="5926"/>
          <a:stretch/>
        </p:blipFill>
        <p:spPr>
          <a:xfrm rot="154828">
            <a:off x="958225" y="147276"/>
            <a:ext cx="2072000" cy="736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31"/>
          <p:cNvSpPr txBox="1"/>
          <p:nvPr>
            <p:ph idx="4294967295" type="title"/>
          </p:nvPr>
        </p:nvSpPr>
        <p:spPr>
          <a:xfrm>
            <a:off x="1973400" y="324175"/>
            <a:ext cx="51972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3600">
                <a:solidFill>
                  <a:schemeClr val="dk1"/>
                </a:solidFill>
              </a:rPr>
              <a:t>Estimamos</a:t>
            </a:r>
            <a:endParaRPr sz="2400"/>
          </a:p>
        </p:txBody>
      </p:sp>
      <p:sp>
        <p:nvSpPr>
          <p:cNvPr id="199" name="Google Shape;199;p31"/>
          <p:cNvSpPr txBox="1"/>
          <p:nvPr>
            <p:ph idx="4294967295" type="title"/>
          </p:nvPr>
        </p:nvSpPr>
        <p:spPr>
          <a:xfrm>
            <a:off x="2262450" y="1821413"/>
            <a:ext cx="4619100" cy="561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0" lang="es" sz="2500">
                <a:latin typeface="Lato"/>
                <a:ea typeface="Lato"/>
                <a:cs typeface="Lato"/>
                <a:sym typeface="Lato"/>
              </a:rPr>
              <a:t>Analizamos diferentes modelos</a:t>
            </a:r>
            <a:endParaRPr b="0" sz="2500">
              <a:latin typeface="Lato"/>
              <a:ea typeface="Lato"/>
              <a:cs typeface="Lato"/>
              <a:sym typeface="Lato"/>
            </a:endParaRPr>
          </a:p>
        </p:txBody>
      </p:sp>
      <p:sp>
        <p:nvSpPr>
          <p:cNvPr id="200" name="Google Shape;200;p31"/>
          <p:cNvSpPr txBox="1"/>
          <p:nvPr>
            <p:ph idx="4294967295" type="title"/>
          </p:nvPr>
        </p:nvSpPr>
        <p:spPr>
          <a:xfrm>
            <a:off x="212850" y="1017600"/>
            <a:ext cx="87183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0" lang="es" sz="3600">
                <a:solidFill>
                  <a:schemeClr val="dk1"/>
                </a:solidFill>
              </a:rPr>
              <a:t>Temperatura - Humedad - Precipitación</a:t>
            </a:r>
            <a:endParaRPr b="0" sz="3600">
              <a:solidFill>
                <a:schemeClr val="dk1"/>
              </a:solidFill>
            </a:endParaRPr>
          </a:p>
        </p:txBody>
      </p:sp>
      <p:sp>
        <p:nvSpPr>
          <p:cNvPr id="201" name="Google Shape;201;p31"/>
          <p:cNvSpPr txBox="1"/>
          <p:nvPr/>
        </p:nvSpPr>
        <p:spPr>
          <a:xfrm>
            <a:off x="60450" y="2677925"/>
            <a:ext cx="2049600" cy="446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700">
                <a:latin typeface="Lato"/>
                <a:ea typeface="Lato"/>
                <a:cs typeface="Lato"/>
                <a:sym typeface="Lato"/>
              </a:rPr>
              <a:t>Linear Regression</a:t>
            </a:r>
            <a:endParaRPr sz="1700">
              <a:latin typeface="Lato"/>
              <a:ea typeface="Lato"/>
              <a:cs typeface="Lato"/>
              <a:sym typeface="Lato"/>
            </a:endParaRPr>
          </a:p>
        </p:txBody>
      </p:sp>
      <p:pic>
        <p:nvPicPr>
          <p:cNvPr id="202" name="Google Shape;202;p31"/>
          <p:cNvPicPr preferRelativeResize="0"/>
          <p:nvPr/>
        </p:nvPicPr>
        <p:blipFill>
          <a:blip r:embed="rId3">
            <a:alphaModFix/>
          </a:blip>
          <a:stretch>
            <a:fillRect/>
          </a:stretch>
        </p:blipFill>
        <p:spPr>
          <a:xfrm>
            <a:off x="229925" y="3355499"/>
            <a:ext cx="2015450" cy="1511575"/>
          </a:xfrm>
          <a:prstGeom prst="rect">
            <a:avLst/>
          </a:prstGeom>
          <a:noFill/>
          <a:ln>
            <a:noFill/>
          </a:ln>
        </p:spPr>
      </p:pic>
      <p:sp>
        <p:nvSpPr>
          <p:cNvPr id="203" name="Google Shape;203;p31"/>
          <p:cNvSpPr txBox="1"/>
          <p:nvPr/>
        </p:nvSpPr>
        <p:spPr>
          <a:xfrm>
            <a:off x="4679550" y="2677925"/>
            <a:ext cx="2049600" cy="446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700">
                <a:latin typeface="Lato"/>
                <a:ea typeface="Lato"/>
                <a:cs typeface="Lato"/>
                <a:sym typeface="Lato"/>
              </a:rPr>
              <a:t>Random Forest</a:t>
            </a:r>
            <a:endParaRPr sz="1700">
              <a:latin typeface="Lato"/>
              <a:ea typeface="Lato"/>
              <a:cs typeface="Lato"/>
              <a:sym typeface="Lato"/>
            </a:endParaRPr>
          </a:p>
        </p:txBody>
      </p:sp>
      <p:sp>
        <p:nvSpPr>
          <p:cNvPr id="204" name="Google Shape;204;p31"/>
          <p:cNvSpPr txBox="1"/>
          <p:nvPr/>
        </p:nvSpPr>
        <p:spPr>
          <a:xfrm>
            <a:off x="6989100" y="2677925"/>
            <a:ext cx="2049600" cy="446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700">
                <a:latin typeface="Lato"/>
                <a:ea typeface="Lato"/>
                <a:cs typeface="Lato"/>
                <a:sym typeface="Lato"/>
              </a:rPr>
              <a:t>Neural Networks</a:t>
            </a:r>
            <a:endParaRPr sz="1700">
              <a:latin typeface="Lato"/>
              <a:ea typeface="Lato"/>
              <a:cs typeface="Lato"/>
              <a:sym typeface="Lato"/>
            </a:endParaRPr>
          </a:p>
        </p:txBody>
      </p:sp>
      <p:sp>
        <p:nvSpPr>
          <p:cNvPr id="205" name="Google Shape;205;p31"/>
          <p:cNvSpPr txBox="1"/>
          <p:nvPr/>
        </p:nvSpPr>
        <p:spPr>
          <a:xfrm>
            <a:off x="2370000" y="2677925"/>
            <a:ext cx="2049600" cy="446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700">
                <a:latin typeface="Lato"/>
                <a:ea typeface="Lato"/>
                <a:cs typeface="Lato"/>
                <a:sym typeface="Lato"/>
              </a:rPr>
              <a:t>SVM</a:t>
            </a:r>
            <a:endParaRPr sz="1700">
              <a:latin typeface="Lato"/>
              <a:ea typeface="Lato"/>
              <a:cs typeface="Lato"/>
              <a:sym typeface="Lato"/>
            </a:endParaRPr>
          </a:p>
        </p:txBody>
      </p:sp>
      <p:pic>
        <p:nvPicPr>
          <p:cNvPr id="206" name="Google Shape;206;p31"/>
          <p:cNvPicPr preferRelativeResize="0"/>
          <p:nvPr/>
        </p:nvPicPr>
        <p:blipFill>
          <a:blip r:embed="rId4">
            <a:alphaModFix/>
          </a:blip>
          <a:stretch>
            <a:fillRect/>
          </a:stretch>
        </p:blipFill>
        <p:spPr>
          <a:xfrm>
            <a:off x="4723275" y="3564350"/>
            <a:ext cx="1962150" cy="1457325"/>
          </a:xfrm>
          <a:prstGeom prst="rect">
            <a:avLst/>
          </a:prstGeom>
          <a:noFill/>
          <a:ln>
            <a:noFill/>
          </a:ln>
        </p:spPr>
      </p:pic>
      <p:pic>
        <p:nvPicPr>
          <p:cNvPr id="207" name="Google Shape;207;p31"/>
          <p:cNvPicPr preferRelativeResize="0"/>
          <p:nvPr/>
        </p:nvPicPr>
        <p:blipFill>
          <a:blip r:embed="rId5">
            <a:alphaModFix/>
          </a:blip>
          <a:stretch>
            <a:fillRect/>
          </a:stretch>
        </p:blipFill>
        <p:spPr>
          <a:xfrm>
            <a:off x="7156713" y="3254100"/>
            <a:ext cx="1714374" cy="1714374"/>
          </a:xfrm>
          <a:prstGeom prst="rect">
            <a:avLst/>
          </a:prstGeom>
          <a:noFill/>
          <a:ln>
            <a:noFill/>
          </a:ln>
        </p:spPr>
      </p:pic>
      <p:pic>
        <p:nvPicPr>
          <p:cNvPr id="208" name="Google Shape;208;p31"/>
          <p:cNvPicPr preferRelativeResize="0"/>
          <p:nvPr/>
        </p:nvPicPr>
        <p:blipFill rotWithShape="1">
          <a:blip r:embed="rId6">
            <a:alphaModFix/>
          </a:blip>
          <a:srcRect b="-16252" l="-4258" r="642" t="0"/>
          <a:stretch/>
        </p:blipFill>
        <p:spPr>
          <a:xfrm>
            <a:off x="2491225" y="3504325"/>
            <a:ext cx="1854150" cy="1362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2" name="Shape 212"/>
        <p:cNvGrpSpPr/>
        <p:nvPr/>
      </p:nvGrpSpPr>
      <p:grpSpPr>
        <a:xfrm>
          <a:off x="0" y="0"/>
          <a:ext cx="0" cy="0"/>
          <a:chOff x="0" y="0"/>
          <a:chExt cx="0" cy="0"/>
        </a:xfrm>
      </p:grpSpPr>
      <p:pic>
        <p:nvPicPr>
          <p:cNvPr id="213" name="Google Shape;213;p32"/>
          <p:cNvPicPr preferRelativeResize="0"/>
          <p:nvPr/>
        </p:nvPicPr>
        <p:blipFill>
          <a:blip r:embed="rId3">
            <a:alphaModFix/>
          </a:blip>
          <a:stretch>
            <a:fillRect/>
          </a:stretch>
        </p:blipFill>
        <p:spPr>
          <a:xfrm>
            <a:off x="20475" y="173050"/>
            <a:ext cx="3142824" cy="4951024"/>
          </a:xfrm>
          <a:prstGeom prst="rect">
            <a:avLst/>
          </a:prstGeom>
          <a:noFill/>
          <a:ln>
            <a:noFill/>
          </a:ln>
        </p:spPr>
      </p:pic>
      <p:pic>
        <p:nvPicPr>
          <p:cNvPr descr="Trozo de cinta adhesiva que pega una nota a la diapositiva" id="214" name="Google Shape;214;p32"/>
          <p:cNvPicPr preferRelativeResize="0"/>
          <p:nvPr/>
        </p:nvPicPr>
        <p:blipFill rotWithShape="1">
          <a:blip r:embed="rId4">
            <a:alphaModFix/>
          </a:blip>
          <a:srcRect b="10011" l="9244" r="2118" t="5926"/>
          <a:stretch/>
        </p:blipFill>
        <p:spPr>
          <a:xfrm rot="205484">
            <a:off x="743326" y="156768"/>
            <a:ext cx="1520998" cy="433864"/>
          </a:xfrm>
          <a:prstGeom prst="rect">
            <a:avLst/>
          </a:prstGeom>
          <a:noFill/>
          <a:ln>
            <a:noFill/>
          </a:ln>
        </p:spPr>
      </p:pic>
      <p:sp>
        <p:nvSpPr>
          <p:cNvPr id="215" name="Google Shape;215;p32"/>
          <p:cNvSpPr txBox="1"/>
          <p:nvPr/>
        </p:nvSpPr>
        <p:spPr>
          <a:xfrm>
            <a:off x="135100" y="663125"/>
            <a:ext cx="2902200" cy="52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300">
                <a:solidFill>
                  <a:schemeClr val="lt2"/>
                </a:solidFill>
                <a:latin typeface="Raleway"/>
                <a:ea typeface="Raleway"/>
                <a:cs typeface="Raleway"/>
                <a:sym typeface="Raleway"/>
              </a:rPr>
              <a:t>Regresión lineal</a:t>
            </a:r>
            <a:endParaRPr b="1" sz="2300">
              <a:solidFill>
                <a:schemeClr val="lt2"/>
              </a:solidFill>
              <a:latin typeface="Raleway"/>
              <a:ea typeface="Raleway"/>
              <a:cs typeface="Raleway"/>
              <a:sym typeface="Raleway"/>
            </a:endParaRPr>
          </a:p>
        </p:txBody>
      </p:sp>
      <p:sp>
        <p:nvSpPr>
          <p:cNvPr id="216" name="Google Shape;216;p32"/>
          <p:cNvSpPr txBox="1"/>
          <p:nvPr>
            <p:ph idx="4294967295" type="body"/>
          </p:nvPr>
        </p:nvSpPr>
        <p:spPr>
          <a:xfrm>
            <a:off x="135051" y="1684800"/>
            <a:ext cx="2902200" cy="695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train = 0.51 </a:t>
            </a:r>
            <a:endParaRPr sz="1200">
              <a:latin typeface="Raleway"/>
              <a:ea typeface="Raleway"/>
              <a:cs typeface="Raleway"/>
              <a:sym typeface="Raleway"/>
            </a:endParaRPr>
          </a:p>
          <a:p>
            <a:pPr indent="0" lvl="0" marL="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test = 0.53 </a:t>
            </a:r>
            <a:endParaRPr sz="1200">
              <a:latin typeface="Raleway"/>
              <a:ea typeface="Raleway"/>
              <a:cs typeface="Raleway"/>
              <a:sym typeface="Raleway"/>
            </a:endParaRPr>
          </a:p>
        </p:txBody>
      </p:sp>
      <p:sp>
        <p:nvSpPr>
          <p:cNvPr id="217" name="Google Shape;217;p32"/>
          <p:cNvSpPr txBox="1"/>
          <p:nvPr/>
        </p:nvSpPr>
        <p:spPr>
          <a:xfrm>
            <a:off x="135107" y="1153225"/>
            <a:ext cx="2947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Clr>
                <a:schemeClr val="dk2"/>
              </a:buClr>
              <a:buSzPts val="1100"/>
              <a:buFont typeface="Arial"/>
              <a:buNone/>
            </a:pPr>
            <a:r>
              <a:rPr b="1" lang="es">
                <a:solidFill>
                  <a:schemeClr val="dk1"/>
                </a:solidFill>
                <a:latin typeface="Raleway"/>
                <a:ea typeface="Raleway"/>
                <a:cs typeface="Raleway"/>
                <a:sym typeface="Raleway"/>
              </a:rPr>
              <a:t>Temperatura</a:t>
            </a:r>
            <a:br>
              <a:rPr b="1" lang="es">
                <a:solidFill>
                  <a:schemeClr val="dk1"/>
                </a:solidFill>
                <a:latin typeface="Raleway"/>
                <a:ea typeface="Raleway"/>
                <a:cs typeface="Raleway"/>
                <a:sym typeface="Raleway"/>
              </a:rPr>
            </a:br>
            <a:r>
              <a:rPr b="1" lang="es">
                <a:solidFill>
                  <a:schemeClr val="dk1"/>
                </a:solidFill>
                <a:latin typeface="Raleway"/>
                <a:ea typeface="Raleway"/>
                <a:cs typeface="Raleway"/>
                <a:sym typeface="Raleway"/>
              </a:rPr>
              <a:t> </a:t>
            </a:r>
            <a:r>
              <a:rPr b="1" lang="es" sz="1200">
                <a:solidFill>
                  <a:srgbClr val="202124"/>
                </a:solidFill>
                <a:latin typeface="Raleway"/>
                <a:ea typeface="Raleway"/>
                <a:cs typeface="Raleway"/>
                <a:sym typeface="Raleway"/>
              </a:rPr>
              <a:t>(grado 3)</a:t>
            </a:r>
            <a:endParaRPr sz="1200">
              <a:solidFill>
                <a:srgbClr val="202124"/>
              </a:solidFill>
              <a:latin typeface="Lato"/>
              <a:ea typeface="Lato"/>
              <a:cs typeface="Lato"/>
              <a:sym typeface="Lato"/>
            </a:endParaRPr>
          </a:p>
        </p:txBody>
      </p:sp>
      <p:sp>
        <p:nvSpPr>
          <p:cNvPr id="218" name="Google Shape;218;p32"/>
          <p:cNvSpPr txBox="1"/>
          <p:nvPr/>
        </p:nvSpPr>
        <p:spPr>
          <a:xfrm>
            <a:off x="141675" y="2427875"/>
            <a:ext cx="2902200" cy="89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1"/>
                </a:solidFill>
                <a:latin typeface="Raleway"/>
                <a:ea typeface="Raleway"/>
                <a:cs typeface="Raleway"/>
                <a:sym typeface="Raleway"/>
              </a:rPr>
              <a:t>Precipitación</a:t>
            </a:r>
            <a:br>
              <a:rPr b="1" lang="es" sz="1200">
                <a:solidFill>
                  <a:schemeClr val="dk1"/>
                </a:solidFill>
                <a:latin typeface="Raleway"/>
                <a:ea typeface="Raleway"/>
                <a:cs typeface="Raleway"/>
                <a:sym typeface="Raleway"/>
              </a:rPr>
            </a:br>
            <a:r>
              <a:rPr b="1" lang="es" sz="1200">
                <a:solidFill>
                  <a:srgbClr val="202124"/>
                </a:solidFill>
                <a:latin typeface="Raleway"/>
                <a:ea typeface="Raleway"/>
                <a:cs typeface="Raleway"/>
                <a:sym typeface="Raleway"/>
              </a:rPr>
              <a:t>(grado 1)</a:t>
            </a:r>
            <a:endParaRPr sz="1200">
              <a:solidFill>
                <a:srgbClr val="202124"/>
              </a:solidFill>
              <a:latin typeface="Lato"/>
              <a:ea typeface="Lato"/>
              <a:cs typeface="Lato"/>
              <a:sym typeface="Lato"/>
            </a:endParaRPr>
          </a:p>
          <a:p>
            <a:pPr indent="0" lvl="0" marL="457200" rtl="0" algn="l">
              <a:spcBef>
                <a:spcPts val="700"/>
              </a:spcBef>
              <a:spcAft>
                <a:spcPts val="700"/>
              </a:spcAft>
              <a:buNone/>
            </a:pPr>
            <a:r>
              <a:t/>
            </a:r>
            <a:endParaRPr b="1">
              <a:solidFill>
                <a:schemeClr val="dk1"/>
              </a:solidFill>
              <a:latin typeface="Raleway"/>
              <a:ea typeface="Raleway"/>
              <a:cs typeface="Raleway"/>
              <a:sym typeface="Raleway"/>
            </a:endParaRPr>
          </a:p>
        </p:txBody>
      </p:sp>
      <p:sp>
        <p:nvSpPr>
          <p:cNvPr id="219" name="Google Shape;219;p32"/>
          <p:cNvSpPr txBox="1"/>
          <p:nvPr/>
        </p:nvSpPr>
        <p:spPr>
          <a:xfrm>
            <a:off x="128555" y="3698775"/>
            <a:ext cx="2947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Humedad</a:t>
            </a:r>
            <a:br>
              <a:rPr b="1" lang="es">
                <a:solidFill>
                  <a:schemeClr val="dk1"/>
                </a:solidFill>
                <a:latin typeface="Raleway"/>
                <a:ea typeface="Raleway"/>
                <a:cs typeface="Raleway"/>
                <a:sym typeface="Raleway"/>
              </a:rPr>
            </a:br>
            <a:r>
              <a:rPr b="1" lang="es" sz="1200">
                <a:solidFill>
                  <a:schemeClr val="dk2"/>
                </a:solidFill>
                <a:latin typeface="Raleway"/>
                <a:ea typeface="Raleway"/>
                <a:cs typeface="Raleway"/>
                <a:sym typeface="Raleway"/>
              </a:rPr>
              <a:t>(grado 3)</a:t>
            </a:r>
            <a:endParaRPr sz="1200">
              <a:solidFill>
                <a:schemeClr val="dk2"/>
              </a:solidFill>
              <a:latin typeface="Lato"/>
              <a:ea typeface="Lato"/>
              <a:cs typeface="Lato"/>
              <a:sym typeface="Lato"/>
            </a:endParaRPr>
          </a:p>
        </p:txBody>
      </p:sp>
      <p:sp>
        <p:nvSpPr>
          <p:cNvPr id="220" name="Google Shape;220;p32"/>
          <p:cNvSpPr txBox="1"/>
          <p:nvPr>
            <p:ph idx="4294967295" type="body"/>
          </p:nvPr>
        </p:nvSpPr>
        <p:spPr>
          <a:xfrm>
            <a:off x="128474" y="2955075"/>
            <a:ext cx="2947200" cy="695400"/>
          </a:xfrm>
          <a:prstGeom prst="rect">
            <a:avLst/>
          </a:prstGeom>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a:t>
            </a:r>
            <a:r>
              <a:rPr lang="es" sz="1200">
                <a:latin typeface="Raleway"/>
                <a:ea typeface="Raleway"/>
                <a:cs typeface="Raleway"/>
                <a:sym typeface="Raleway"/>
              </a:rPr>
              <a:t>train</a:t>
            </a:r>
            <a:r>
              <a:rPr lang="es" sz="1200">
                <a:latin typeface="Raleway"/>
                <a:ea typeface="Raleway"/>
                <a:cs typeface="Raleway"/>
                <a:sym typeface="Raleway"/>
              </a:rPr>
              <a:t> =  0.0329</a:t>
            </a:r>
            <a:endParaRPr sz="1200">
              <a:latin typeface="Raleway"/>
              <a:ea typeface="Raleway"/>
              <a:cs typeface="Raleway"/>
              <a:sym typeface="Raleway"/>
            </a:endParaRPr>
          </a:p>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test = 0.0199</a:t>
            </a:r>
            <a:endParaRPr sz="1200">
              <a:latin typeface="Raleway"/>
              <a:ea typeface="Raleway"/>
              <a:cs typeface="Raleway"/>
              <a:sym typeface="Raleway"/>
            </a:endParaRPr>
          </a:p>
        </p:txBody>
      </p:sp>
      <p:sp>
        <p:nvSpPr>
          <p:cNvPr id="221" name="Google Shape;221;p32"/>
          <p:cNvSpPr txBox="1"/>
          <p:nvPr>
            <p:ph idx="4294967295" type="body"/>
          </p:nvPr>
        </p:nvSpPr>
        <p:spPr>
          <a:xfrm>
            <a:off x="135100" y="4182250"/>
            <a:ext cx="2902200" cy="666600"/>
          </a:xfrm>
          <a:prstGeom prst="rect">
            <a:avLst/>
          </a:prstGeom>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train = 9.98</a:t>
            </a:r>
            <a:endParaRPr sz="1200">
              <a:latin typeface="Raleway"/>
              <a:ea typeface="Raleway"/>
              <a:cs typeface="Raleway"/>
              <a:sym typeface="Raleway"/>
            </a:endParaRPr>
          </a:p>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test = 10.31</a:t>
            </a:r>
            <a:endParaRPr sz="1200">
              <a:latin typeface="Raleway"/>
              <a:ea typeface="Raleway"/>
              <a:cs typeface="Raleway"/>
              <a:sym typeface="Raleway"/>
            </a:endParaRPr>
          </a:p>
        </p:txBody>
      </p:sp>
      <p:pic>
        <p:nvPicPr>
          <p:cNvPr id="222" name="Google Shape;222;p32"/>
          <p:cNvPicPr preferRelativeResize="0"/>
          <p:nvPr/>
        </p:nvPicPr>
        <p:blipFill>
          <a:blip r:embed="rId3">
            <a:alphaModFix/>
          </a:blip>
          <a:stretch>
            <a:fillRect/>
          </a:stretch>
        </p:blipFill>
        <p:spPr>
          <a:xfrm>
            <a:off x="3037350" y="173050"/>
            <a:ext cx="3142824" cy="4951024"/>
          </a:xfrm>
          <a:prstGeom prst="rect">
            <a:avLst/>
          </a:prstGeom>
          <a:noFill/>
          <a:ln>
            <a:noFill/>
          </a:ln>
        </p:spPr>
      </p:pic>
      <p:pic>
        <p:nvPicPr>
          <p:cNvPr id="223" name="Google Shape;223;p32"/>
          <p:cNvPicPr preferRelativeResize="0"/>
          <p:nvPr/>
        </p:nvPicPr>
        <p:blipFill>
          <a:blip r:embed="rId3">
            <a:alphaModFix/>
          </a:blip>
          <a:stretch>
            <a:fillRect/>
          </a:stretch>
        </p:blipFill>
        <p:spPr>
          <a:xfrm>
            <a:off x="6043725" y="173050"/>
            <a:ext cx="3142824" cy="4951024"/>
          </a:xfrm>
          <a:prstGeom prst="rect">
            <a:avLst/>
          </a:prstGeom>
          <a:noFill/>
          <a:ln>
            <a:noFill/>
          </a:ln>
        </p:spPr>
      </p:pic>
      <p:pic>
        <p:nvPicPr>
          <p:cNvPr descr="Trozo de cinta adhesiva que pega una nota a la diapositiva" id="224" name="Google Shape;224;p32"/>
          <p:cNvPicPr preferRelativeResize="0"/>
          <p:nvPr/>
        </p:nvPicPr>
        <p:blipFill rotWithShape="1">
          <a:blip r:embed="rId4">
            <a:alphaModFix/>
          </a:blip>
          <a:srcRect b="10011" l="9244" r="2118" t="5926"/>
          <a:stretch/>
        </p:blipFill>
        <p:spPr>
          <a:xfrm rot="205484">
            <a:off x="3881113" y="156768"/>
            <a:ext cx="1520998" cy="433864"/>
          </a:xfrm>
          <a:prstGeom prst="rect">
            <a:avLst/>
          </a:prstGeom>
          <a:noFill/>
          <a:ln>
            <a:noFill/>
          </a:ln>
        </p:spPr>
      </p:pic>
      <p:pic>
        <p:nvPicPr>
          <p:cNvPr descr="Trozo de cinta adhesiva que pega una nota a la diapositiva" id="225" name="Google Shape;225;p32"/>
          <p:cNvPicPr preferRelativeResize="0"/>
          <p:nvPr/>
        </p:nvPicPr>
        <p:blipFill rotWithShape="1">
          <a:blip r:embed="rId4">
            <a:alphaModFix/>
          </a:blip>
          <a:srcRect b="10011" l="9244" r="2118" t="5926"/>
          <a:stretch/>
        </p:blipFill>
        <p:spPr>
          <a:xfrm rot="205484">
            <a:off x="6854638" y="156768"/>
            <a:ext cx="1520998" cy="433864"/>
          </a:xfrm>
          <a:prstGeom prst="rect">
            <a:avLst/>
          </a:prstGeom>
          <a:noFill/>
          <a:ln>
            <a:noFill/>
          </a:ln>
        </p:spPr>
      </p:pic>
      <p:sp>
        <p:nvSpPr>
          <p:cNvPr id="226" name="Google Shape;226;p32"/>
          <p:cNvSpPr txBox="1"/>
          <p:nvPr/>
        </p:nvSpPr>
        <p:spPr>
          <a:xfrm>
            <a:off x="3163300" y="663125"/>
            <a:ext cx="2902200" cy="524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400">
                <a:solidFill>
                  <a:schemeClr val="lt2"/>
                </a:solidFill>
                <a:latin typeface="Raleway"/>
                <a:ea typeface="Raleway"/>
                <a:cs typeface="Raleway"/>
                <a:sym typeface="Raleway"/>
              </a:rPr>
              <a:t>Lasso</a:t>
            </a:r>
            <a:endParaRPr b="1" sz="2400">
              <a:solidFill>
                <a:schemeClr val="lt2"/>
              </a:solidFill>
              <a:latin typeface="Raleway"/>
              <a:ea typeface="Raleway"/>
              <a:cs typeface="Raleway"/>
              <a:sym typeface="Raleway"/>
            </a:endParaRPr>
          </a:p>
        </p:txBody>
      </p:sp>
      <p:sp>
        <p:nvSpPr>
          <p:cNvPr id="227" name="Google Shape;227;p32"/>
          <p:cNvSpPr txBox="1"/>
          <p:nvPr>
            <p:ph idx="4294967295" type="body"/>
          </p:nvPr>
        </p:nvSpPr>
        <p:spPr>
          <a:xfrm>
            <a:off x="3163298" y="1701875"/>
            <a:ext cx="2859600" cy="695400"/>
          </a:xfrm>
          <a:prstGeom prst="rect">
            <a:avLst/>
          </a:prstGeom>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a:t>
            </a:r>
            <a:r>
              <a:rPr lang="es" sz="1200">
                <a:latin typeface="Raleway"/>
                <a:ea typeface="Raleway"/>
                <a:cs typeface="Raleway"/>
                <a:sym typeface="Raleway"/>
              </a:rPr>
              <a:t>train</a:t>
            </a:r>
            <a:r>
              <a:rPr lang="es" sz="1200">
                <a:latin typeface="Raleway"/>
                <a:ea typeface="Raleway"/>
                <a:cs typeface="Raleway"/>
                <a:sym typeface="Raleway"/>
              </a:rPr>
              <a:t> = 0.50 </a:t>
            </a:r>
            <a:endParaRPr sz="1200">
              <a:latin typeface="Raleway"/>
              <a:ea typeface="Raleway"/>
              <a:cs typeface="Raleway"/>
              <a:sym typeface="Raleway"/>
            </a:endParaRPr>
          </a:p>
          <a:p>
            <a:pPr indent="0" lvl="0" marL="0" marR="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test =</a:t>
            </a:r>
            <a:r>
              <a:rPr lang="es" sz="1200">
                <a:latin typeface="Raleway"/>
                <a:ea typeface="Raleway"/>
                <a:cs typeface="Raleway"/>
                <a:sym typeface="Raleway"/>
              </a:rPr>
              <a:t>  </a:t>
            </a:r>
            <a:r>
              <a:rPr lang="es" sz="1200">
                <a:latin typeface="Raleway"/>
                <a:ea typeface="Raleway"/>
                <a:cs typeface="Raleway"/>
                <a:sym typeface="Raleway"/>
              </a:rPr>
              <a:t>0.52</a:t>
            </a:r>
            <a:endParaRPr sz="1200">
              <a:latin typeface="Raleway"/>
              <a:ea typeface="Raleway"/>
              <a:cs typeface="Raleway"/>
              <a:sym typeface="Raleway"/>
            </a:endParaRPr>
          </a:p>
        </p:txBody>
      </p:sp>
      <p:sp>
        <p:nvSpPr>
          <p:cNvPr id="228" name="Google Shape;228;p32"/>
          <p:cNvSpPr txBox="1"/>
          <p:nvPr/>
        </p:nvSpPr>
        <p:spPr>
          <a:xfrm>
            <a:off x="3162200" y="1153225"/>
            <a:ext cx="2902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Clr>
                <a:schemeClr val="dk2"/>
              </a:buClr>
              <a:buSzPts val="1100"/>
              <a:buFont typeface="Arial"/>
              <a:buNone/>
            </a:pPr>
            <a:r>
              <a:rPr b="1" lang="es">
                <a:solidFill>
                  <a:schemeClr val="dk1"/>
                </a:solidFill>
                <a:latin typeface="Raleway"/>
                <a:ea typeface="Raleway"/>
                <a:cs typeface="Raleway"/>
                <a:sym typeface="Raleway"/>
              </a:rPr>
              <a:t>Temperatura</a:t>
            </a:r>
            <a:br>
              <a:rPr b="1" lang="es">
                <a:solidFill>
                  <a:schemeClr val="dk1"/>
                </a:solidFill>
                <a:latin typeface="Raleway"/>
                <a:ea typeface="Raleway"/>
                <a:cs typeface="Raleway"/>
                <a:sym typeface="Raleway"/>
              </a:rPr>
            </a:br>
            <a:r>
              <a:rPr b="1" lang="es" sz="1200">
                <a:latin typeface="Raleway"/>
                <a:ea typeface="Raleway"/>
                <a:cs typeface="Raleway"/>
                <a:sym typeface="Raleway"/>
              </a:rPr>
              <a:t>(grado = 5, alpha= 1 x 10</a:t>
            </a:r>
            <a:r>
              <a:rPr b="1" baseline="30000" lang="es" sz="1200">
                <a:latin typeface="Raleway"/>
                <a:ea typeface="Raleway"/>
                <a:cs typeface="Raleway"/>
                <a:sym typeface="Raleway"/>
              </a:rPr>
              <a:t>-7</a:t>
            </a:r>
            <a:r>
              <a:rPr b="1" lang="es" sz="1200">
                <a:latin typeface="Raleway"/>
                <a:ea typeface="Raleway"/>
                <a:cs typeface="Raleway"/>
                <a:sym typeface="Raleway"/>
              </a:rPr>
              <a:t>)</a:t>
            </a:r>
            <a:endParaRPr sz="1200">
              <a:latin typeface="Lato"/>
              <a:ea typeface="Lato"/>
              <a:cs typeface="Lato"/>
              <a:sym typeface="Lato"/>
            </a:endParaRPr>
          </a:p>
        </p:txBody>
      </p:sp>
      <p:sp>
        <p:nvSpPr>
          <p:cNvPr id="229" name="Google Shape;229;p32"/>
          <p:cNvSpPr txBox="1"/>
          <p:nvPr/>
        </p:nvSpPr>
        <p:spPr>
          <a:xfrm>
            <a:off x="3162100" y="2427875"/>
            <a:ext cx="2902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     Precipitación </a:t>
            </a:r>
            <a:br>
              <a:rPr b="1" lang="es">
                <a:solidFill>
                  <a:schemeClr val="dk1"/>
                </a:solidFill>
                <a:latin typeface="Raleway"/>
                <a:ea typeface="Raleway"/>
                <a:cs typeface="Raleway"/>
                <a:sym typeface="Raleway"/>
              </a:rPr>
            </a:br>
            <a:r>
              <a:rPr b="1" lang="es" sz="1200">
                <a:solidFill>
                  <a:schemeClr val="dk2"/>
                </a:solidFill>
                <a:latin typeface="Raleway"/>
                <a:ea typeface="Raleway"/>
                <a:cs typeface="Raleway"/>
                <a:sym typeface="Raleway"/>
              </a:rPr>
              <a:t>(grado = 1, alpha= 0.001)</a:t>
            </a:r>
            <a:endParaRPr b="1" sz="1200">
              <a:solidFill>
                <a:schemeClr val="dk1"/>
              </a:solidFill>
              <a:latin typeface="Raleway"/>
              <a:ea typeface="Raleway"/>
              <a:cs typeface="Raleway"/>
              <a:sym typeface="Raleway"/>
            </a:endParaRPr>
          </a:p>
        </p:txBody>
      </p:sp>
      <p:sp>
        <p:nvSpPr>
          <p:cNvPr id="230" name="Google Shape;230;p32"/>
          <p:cNvSpPr txBox="1"/>
          <p:nvPr/>
        </p:nvSpPr>
        <p:spPr>
          <a:xfrm>
            <a:off x="3138575" y="3698775"/>
            <a:ext cx="2902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Humedad</a:t>
            </a:r>
            <a:br>
              <a:rPr b="1" lang="es">
                <a:solidFill>
                  <a:schemeClr val="dk1"/>
                </a:solidFill>
                <a:latin typeface="Raleway"/>
                <a:ea typeface="Raleway"/>
                <a:cs typeface="Raleway"/>
                <a:sym typeface="Raleway"/>
              </a:rPr>
            </a:br>
            <a:r>
              <a:rPr b="1" lang="es" sz="1200">
                <a:solidFill>
                  <a:schemeClr val="dk2"/>
                </a:solidFill>
                <a:latin typeface="Raleway"/>
                <a:ea typeface="Raleway"/>
                <a:cs typeface="Raleway"/>
                <a:sym typeface="Raleway"/>
              </a:rPr>
              <a:t>(grado=6, alpha=1x10</a:t>
            </a:r>
            <a:r>
              <a:rPr b="1" baseline="30000" lang="es" sz="1200">
                <a:solidFill>
                  <a:schemeClr val="dk2"/>
                </a:solidFill>
                <a:latin typeface="Raleway"/>
                <a:ea typeface="Raleway"/>
                <a:cs typeface="Raleway"/>
                <a:sym typeface="Raleway"/>
              </a:rPr>
              <a:t>-6</a:t>
            </a:r>
            <a:r>
              <a:rPr b="1" lang="es" sz="1200">
                <a:solidFill>
                  <a:schemeClr val="dk2"/>
                </a:solidFill>
                <a:latin typeface="Raleway"/>
                <a:ea typeface="Raleway"/>
                <a:cs typeface="Raleway"/>
                <a:sym typeface="Raleway"/>
              </a:rPr>
              <a:t>)</a:t>
            </a:r>
            <a:endParaRPr sz="1200">
              <a:solidFill>
                <a:schemeClr val="dk2"/>
              </a:solidFill>
              <a:latin typeface="Lato"/>
              <a:ea typeface="Lato"/>
              <a:cs typeface="Lato"/>
              <a:sym typeface="Lato"/>
            </a:endParaRPr>
          </a:p>
        </p:txBody>
      </p:sp>
      <p:sp>
        <p:nvSpPr>
          <p:cNvPr id="231" name="Google Shape;231;p32"/>
          <p:cNvSpPr txBox="1"/>
          <p:nvPr>
            <p:ph idx="4294967295" type="body"/>
          </p:nvPr>
        </p:nvSpPr>
        <p:spPr>
          <a:xfrm>
            <a:off x="3202700" y="2955075"/>
            <a:ext cx="2902200" cy="524400"/>
          </a:xfrm>
          <a:prstGeom prst="rect">
            <a:avLst/>
          </a:prstGeom>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a:t>
            </a:r>
            <a:r>
              <a:rPr lang="es" sz="1200">
                <a:latin typeface="Raleway"/>
                <a:ea typeface="Raleway"/>
                <a:cs typeface="Raleway"/>
                <a:sym typeface="Raleway"/>
              </a:rPr>
              <a:t>train</a:t>
            </a:r>
            <a:r>
              <a:rPr lang="es" sz="1200">
                <a:latin typeface="Raleway"/>
                <a:ea typeface="Raleway"/>
                <a:cs typeface="Raleway"/>
                <a:sym typeface="Raleway"/>
              </a:rPr>
              <a:t> = 0.</a:t>
            </a:r>
            <a:r>
              <a:rPr lang="es" sz="1200">
                <a:latin typeface="Raleway"/>
                <a:ea typeface="Raleway"/>
                <a:cs typeface="Raleway"/>
                <a:sym typeface="Raleway"/>
              </a:rPr>
              <a:t>0328</a:t>
            </a:r>
            <a:endParaRPr sz="1200">
              <a:latin typeface="Raleway"/>
              <a:ea typeface="Raleway"/>
              <a:cs typeface="Raleway"/>
              <a:sym typeface="Raleway"/>
            </a:endParaRPr>
          </a:p>
          <a:p>
            <a:pPr indent="0" lvl="0" marL="0" marR="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a:t>
            </a:r>
            <a:r>
              <a:rPr lang="es" sz="1200">
                <a:latin typeface="Raleway"/>
                <a:ea typeface="Raleway"/>
                <a:cs typeface="Raleway"/>
                <a:sym typeface="Raleway"/>
              </a:rPr>
              <a:t> test = 0.0199</a:t>
            </a:r>
            <a:endParaRPr sz="1200">
              <a:latin typeface="Raleway"/>
              <a:ea typeface="Raleway"/>
              <a:cs typeface="Raleway"/>
              <a:sym typeface="Raleway"/>
            </a:endParaRPr>
          </a:p>
        </p:txBody>
      </p:sp>
      <p:sp>
        <p:nvSpPr>
          <p:cNvPr id="232" name="Google Shape;232;p32"/>
          <p:cNvSpPr txBox="1"/>
          <p:nvPr>
            <p:ph idx="4294967295" type="body"/>
          </p:nvPr>
        </p:nvSpPr>
        <p:spPr>
          <a:xfrm>
            <a:off x="3162100" y="4182250"/>
            <a:ext cx="2902200" cy="666600"/>
          </a:xfrm>
          <a:prstGeom prst="rect">
            <a:avLst/>
          </a:prstGeom>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a:t>
            </a:r>
            <a:r>
              <a:rPr lang="es" sz="1200">
                <a:latin typeface="Raleway"/>
                <a:ea typeface="Raleway"/>
                <a:cs typeface="Raleway"/>
                <a:sym typeface="Raleway"/>
              </a:rPr>
              <a:t> train = 10.16 </a:t>
            </a:r>
            <a:endParaRPr sz="1200">
              <a:latin typeface="Raleway"/>
              <a:ea typeface="Raleway"/>
              <a:cs typeface="Raleway"/>
              <a:sym typeface="Raleway"/>
            </a:endParaRPr>
          </a:p>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test = 10.50</a:t>
            </a:r>
            <a:endParaRPr sz="1200">
              <a:latin typeface="Raleway"/>
              <a:ea typeface="Raleway"/>
              <a:cs typeface="Raleway"/>
              <a:sym typeface="Raleway"/>
            </a:endParaRPr>
          </a:p>
        </p:txBody>
      </p:sp>
      <p:sp>
        <p:nvSpPr>
          <p:cNvPr id="233" name="Google Shape;233;p32"/>
          <p:cNvSpPr txBox="1"/>
          <p:nvPr/>
        </p:nvSpPr>
        <p:spPr>
          <a:xfrm>
            <a:off x="6180175" y="663125"/>
            <a:ext cx="2902200" cy="52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600">
                <a:solidFill>
                  <a:schemeClr val="lt2"/>
                </a:solidFill>
                <a:latin typeface="Raleway"/>
                <a:ea typeface="Raleway"/>
                <a:cs typeface="Raleway"/>
                <a:sym typeface="Raleway"/>
              </a:rPr>
              <a:t>Ridge</a:t>
            </a:r>
            <a:endParaRPr b="1" sz="2600">
              <a:solidFill>
                <a:schemeClr val="lt2"/>
              </a:solidFill>
              <a:latin typeface="Raleway"/>
              <a:ea typeface="Raleway"/>
              <a:cs typeface="Raleway"/>
              <a:sym typeface="Raleway"/>
            </a:endParaRPr>
          </a:p>
        </p:txBody>
      </p:sp>
      <p:sp>
        <p:nvSpPr>
          <p:cNvPr id="234" name="Google Shape;234;p32"/>
          <p:cNvSpPr txBox="1"/>
          <p:nvPr>
            <p:ph idx="4294967295" type="body"/>
          </p:nvPr>
        </p:nvSpPr>
        <p:spPr>
          <a:xfrm>
            <a:off x="6174225" y="1677600"/>
            <a:ext cx="2853300" cy="695400"/>
          </a:xfrm>
          <a:prstGeom prst="rect">
            <a:avLst/>
          </a:prstGeom>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a:t>
            </a:r>
            <a:r>
              <a:rPr lang="es" sz="1200">
                <a:latin typeface="Raleway"/>
                <a:ea typeface="Raleway"/>
                <a:cs typeface="Raleway"/>
                <a:sym typeface="Raleway"/>
              </a:rPr>
              <a:t>train</a:t>
            </a:r>
            <a:r>
              <a:rPr lang="es" sz="1200">
                <a:latin typeface="Raleway"/>
                <a:ea typeface="Raleway"/>
                <a:cs typeface="Raleway"/>
                <a:sym typeface="Raleway"/>
              </a:rPr>
              <a:t> = 0.49 </a:t>
            </a:r>
            <a:endParaRPr sz="1200">
              <a:latin typeface="Raleway"/>
              <a:ea typeface="Raleway"/>
              <a:cs typeface="Raleway"/>
              <a:sym typeface="Raleway"/>
            </a:endParaRPr>
          </a:p>
          <a:p>
            <a:pPr indent="0" lvl="0" marL="0" marR="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test = 0.</a:t>
            </a:r>
            <a:r>
              <a:rPr lang="es" sz="1200">
                <a:latin typeface="Raleway"/>
                <a:ea typeface="Raleway"/>
                <a:cs typeface="Raleway"/>
                <a:sym typeface="Raleway"/>
              </a:rPr>
              <a:t>48</a:t>
            </a:r>
            <a:endParaRPr sz="1200">
              <a:latin typeface="Raleway"/>
              <a:ea typeface="Raleway"/>
              <a:cs typeface="Raleway"/>
              <a:sym typeface="Raleway"/>
            </a:endParaRPr>
          </a:p>
        </p:txBody>
      </p:sp>
      <p:sp>
        <p:nvSpPr>
          <p:cNvPr id="235" name="Google Shape;235;p32"/>
          <p:cNvSpPr txBox="1"/>
          <p:nvPr/>
        </p:nvSpPr>
        <p:spPr>
          <a:xfrm>
            <a:off x="6144300" y="1153225"/>
            <a:ext cx="2902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700"/>
              </a:spcAft>
              <a:buClr>
                <a:schemeClr val="dk2"/>
              </a:buClr>
              <a:buSzPts val="1100"/>
              <a:buFont typeface="Arial"/>
              <a:buNone/>
            </a:pPr>
            <a:r>
              <a:rPr b="1" lang="es">
                <a:solidFill>
                  <a:schemeClr val="dk1"/>
                </a:solidFill>
                <a:latin typeface="Raleway"/>
                <a:ea typeface="Raleway"/>
                <a:cs typeface="Raleway"/>
                <a:sym typeface="Raleway"/>
              </a:rPr>
              <a:t>Temperatura</a:t>
            </a:r>
            <a:br>
              <a:rPr b="1" lang="es">
                <a:solidFill>
                  <a:schemeClr val="dk1"/>
                </a:solidFill>
                <a:latin typeface="Raleway"/>
                <a:ea typeface="Raleway"/>
                <a:cs typeface="Raleway"/>
                <a:sym typeface="Raleway"/>
              </a:rPr>
            </a:br>
            <a:r>
              <a:rPr b="1" lang="es" sz="1200">
                <a:solidFill>
                  <a:schemeClr val="dk2"/>
                </a:solidFill>
                <a:latin typeface="Raleway"/>
                <a:ea typeface="Raleway"/>
                <a:cs typeface="Raleway"/>
                <a:sym typeface="Raleway"/>
              </a:rPr>
              <a:t>(</a:t>
            </a:r>
            <a:r>
              <a:rPr b="1" lang="es" sz="1200">
                <a:latin typeface="Raleway"/>
                <a:ea typeface="Raleway"/>
                <a:cs typeface="Raleway"/>
                <a:sym typeface="Raleway"/>
              </a:rPr>
              <a:t>grado</a:t>
            </a:r>
            <a:r>
              <a:rPr b="1" lang="es" sz="1200">
                <a:solidFill>
                  <a:schemeClr val="dk2"/>
                </a:solidFill>
                <a:latin typeface="Raleway"/>
                <a:ea typeface="Raleway"/>
                <a:cs typeface="Raleway"/>
                <a:sym typeface="Raleway"/>
              </a:rPr>
              <a:t> =5, alpha= 1x10</a:t>
            </a:r>
            <a:r>
              <a:rPr b="1" baseline="30000" lang="es" sz="1200">
                <a:solidFill>
                  <a:schemeClr val="dk2"/>
                </a:solidFill>
                <a:latin typeface="Raleway"/>
                <a:ea typeface="Raleway"/>
                <a:cs typeface="Raleway"/>
                <a:sym typeface="Raleway"/>
              </a:rPr>
              <a:t>-4</a:t>
            </a:r>
            <a:r>
              <a:rPr b="1" lang="es" sz="1200">
                <a:solidFill>
                  <a:schemeClr val="dk2"/>
                </a:solidFill>
                <a:latin typeface="Raleway"/>
                <a:ea typeface="Raleway"/>
                <a:cs typeface="Raleway"/>
                <a:sym typeface="Raleway"/>
              </a:rPr>
              <a:t>)</a:t>
            </a:r>
            <a:endParaRPr sz="1200">
              <a:solidFill>
                <a:schemeClr val="dk2"/>
              </a:solidFill>
              <a:latin typeface="Raleway"/>
              <a:ea typeface="Raleway"/>
              <a:cs typeface="Raleway"/>
              <a:sym typeface="Raleway"/>
            </a:endParaRPr>
          </a:p>
        </p:txBody>
      </p:sp>
      <p:sp>
        <p:nvSpPr>
          <p:cNvPr id="236" name="Google Shape;236;p32"/>
          <p:cNvSpPr txBox="1"/>
          <p:nvPr/>
        </p:nvSpPr>
        <p:spPr>
          <a:xfrm>
            <a:off x="6180225" y="2427875"/>
            <a:ext cx="2902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Precipitación</a:t>
            </a:r>
            <a:br>
              <a:rPr b="1" lang="es">
                <a:solidFill>
                  <a:schemeClr val="dk1"/>
                </a:solidFill>
                <a:latin typeface="Raleway"/>
                <a:ea typeface="Raleway"/>
                <a:cs typeface="Raleway"/>
                <a:sym typeface="Raleway"/>
              </a:rPr>
            </a:br>
            <a:r>
              <a:rPr b="1" lang="es" sz="1200">
                <a:solidFill>
                  <a:schemeClr val="dk2"/>
                </a:solidFill>
                <a:latin typeface="Raleway"/>
                <a:ea typeface="Raleway"/>
                <a:cs typeface="Raleway"/>
                <a:sym typeface="Raleway"/>
              </a:rPr>
              <a:t>(grado =1 alpha= 0.1)</a:t>
            </a:r>
            <a:endParaRPr b="1" sz="1200">
              <a:solidFill>
                <a:schemeClr val="dk1"/>
              </a:solidFill>
              <a:latin typeface="Raleway"/>
              <a:ea typeface="Raleway"/>
              <a:cs typeface="Raleway"/>
              <a:sym typeface="Raleway"/>
            </a:endParaRPr>
          </a:p>
        </p:txBody>
      </p:sp>
      <p:sp>
        <p:nvSpPr>
          <p:cNvPr id="237" name="Google Shape;237;p32"/>
          <p:cNvSpPr txBox="1"/>
          <p:nvPr/>
        </p:nvSpPr>
        <p:spPr>
          <a:xfrm>
            <a:off x="6187225" y="3698775"/>
            <a:ext cx="2853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Humedad </a:t>
            </a:r>
            <a:br>
              <a:rPr b="1" lang="es">
                <a:solidFill>
                  <a:schemeClr val="dk1"/>
                </a:solidFill>
                <a:latin typeface="Raleway"/>
                <a:ea typeface="Raleway"/>
                <a:cs typeface="Raleway"/>
                <a:sym typeface="Raleway"/>
              </a:rPr>
            </a:br>
            <a:r>
              <a:rPr b="1" lang="es" sz="1200">
                <a:solidFill>
                  <a:schemeClr val="dk2"/>
                </a:solidFill>
                <a:latin typeface="Raleway"/>
                <a:ea typeface="Raleway"/>
                <a:cs typeface="Raleway"/>
                <a:sym typeface="Raleway"/>
              </a:rPr>
              <a:t>(grado =3 alpha= 0.001)</a:t>
            </a:r>
            <a:endParaRPr b="1" sz="1200">
              <a:latin typeface="Lato"/>
              <a:ea typeface="Lato"/>
              <a:cs typeface="Lato"/>
              <a:sym typeface="Lato"/>
            </a:endParaRPr>
          </a:p>
        </p:txBody>
      </p:sp>
      <p:sp>
        <p:nvSpPr>
          <p:cNvPr id="238" name="Google Shape;238;p32"/>
          <p:cNvSpPr txBox="1"/>
          <p:nvPr>
            <p:ph idx="4294967295" type="body"/>
          </p:nvPr>
        </p:nvSpPr>
        <p:spPr>
          <a:xfrm>
            <a:off x="6144300" y="2955075"/>
            <a:ext cx="2947200" cy="695400"/>
          </a:xfrm>
          <a:prstGeom prst="rect">
            <a:avLst/>
          </a:prstGeom>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a:t>
            </a:r>
            <a:r>
              <a:rPr lang="es" sz="1200">
                <a:latin typeface="Raleway"/>
                <a:ea typeface="Raleway"/>
                <a:cs typeface="Raleway"/>
                <a:sym typeface="Raleway"/>
              </a:rPr>
              <a:t>train</a:t>
            </a:r>
            <a:r>
              <a:rPr lang="es" sz="1200">
                <a:latin typeface="Raleway"/>
                <a:ea typeface="Raleway"/>
                <a:cs typeface="Raleway"/>
                <a:sym typeface="Raleway"/>
              </a:rPr>
              <a:t> = 0.0327</a:t>
            </a:r>
            <a:endParaRPr sz="1200">
              <a:latin typeface="Raleway"/>
              <a:ea typeface="Raleway"/>
              <a:cs typeface="Raleway"/>
              <a:sym typeface="Raleway"/>
            </a:endParaRPr>
          </a:p>
          <a:p>
            <a:pPr indent="0" lvl="0" marL="0" marR="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test = 0.</a:t>
            </a:r>
            <a:r>
              <a:rPr lang="es" sz="1200">
                <a:latin typeface="Raleway"/>
                <a:ea typeface="Raleway"/>
                <a:cs typeface="Raleway"/>
                <a:sym typeface="Raleway"/>
              </a:rPr>
              <a:t>0199</a:t>
            </a:r>
            <a:endParaRPr sz="1200">
              <a:latin typeface="Raleway"/>
              <a:ea typeface="Raleway"/>
              <a:cs typeface="Raleway"/>
              <a:sym typeface="Raleway"/>
            </a:endParaRPr>
          </a:p>
        </p:txBody>
      </p:sp>
      <p:sp>
        <p:nvSpPr>
          <p:cNvPr id="239" name="Google Shape;239;p32"/>
          <p:cNvSpPr txBox="1"/>
          <p:nvPr>
            <p:ph idx="4294967295" type="body"/>
          </p:nvPr>
        </p:nvSpPr>
        <p:spPr>
          <a:xfrm>
            <a:off x="6189100" y="4182250"/>
            <a:ext cx="2859600" cy="666600"/>
          </a:xfrm>
          <a:prstGeom prst="rect">
            <a:avLst/>
          </a:prstGeom>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2"/>
              </a:buClr>
              <a:buSzPts val="1100"/>
              <a:buFont typeface="Arial"/>
              <a:buNone/>
            </a:pPr>
            <a:r>
              <a:rPr lang="es" sz="1200">
                <a:latin typeface="Raleway"/>
                <a:ea typeface="Raleway"/>
                <a:cs typeface="Raleway"/>
                <a:sym typeface="Raleway"/>
              </a:rPr>
              <a:t>MSE </a:t>
            </a:r>
            <a:r>
              <a:rPr lang="es" sz="1200">
                <a:latin typeface="Raleway"/>
                <a:ea typeface="Raleway"/>
                <a:cs typeface="Raleway"/>
                <a:sym typeface="Raleway"/>
              </a:rPr>
              <a:t>train</a:t>
            </a:r>
            <a:r>
              <a:rPr lang="es" sz="1200">
                <a:latin typeface="Raleway"/>
                <a:ea typeface="Raleway"/>
                <a:cs typeface="Raleway"/>
                <a:sym typeface="Raleway"/>
              </a:rPr>
              <a:t> = 9.94 </a:t>
            </a:r>
            <a:endParaRPr sz="1200">
              <a:latin typeface="Raleway"/>
              <a:ea typeface="Raleway"/>
              <a:cs typeface="Raleway"/>
              <a:sym typeface="Raleway"/>
            </a:endParaRPr>
          </a:p>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test = 10.26</a:t>
            </a:r>
            <a:endParaRPr sz="12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3" name="Shape 243"/>
        <p:cNvGrpSpPr/>
        <p:nvPr/>
      </p:nvGrpSpPr>
      <p:grpSpPr>
        <a:xfrm>
          <a:off x="0" y="0"/>
          <a:ext cx="0" cy="0"/>
          <a:chOff x="0" y="0"/>
          <a:chExt cx="0" cy="0"/>
        </a:xfrm>
      </p:grpSpPr>
      <p:pic>
        <p:nvPicPr>
          <p:cNvPr id="244" name="Google Shape;244;p33"/>
          <p:cNvPicPr preferRelativeResize="0"/>
          <p:nvPr/>
        </p:nvPicPr>
        <p:blipFill>
          <a:blip r:embed="rId3">
            <a:alphaModFix/>
          </a:blip>
          <a:stretch>
            <a:fillRect/>
          </a:stretch>
        </p:blipFill>
        <p:spPr>
          <a:xfrm>
            <a:off x="-69900" y="162725"/>
            <a:ext cx="4254600" cy="4980776"/>
          </a:xfrm>
          <a:prstGeom prst="rect">
            <a:avLst/>
          </a:prstGeom>
          <a:noFill/>
          <a:ln>
            <a:noFill/>
          </a:ln>
        </p:spPr>
      </p:pic>
      <p:pic>
        <p:nvPicPr>
          <p:cNvPr descr="Trozo de cinta adhesiva que pega una nota a la diapositiva" id="245" name="Google Shape;245;p33"/>
          <p:cNvPicPr preferRelativeResize="0"/>
          <p:nvPr/>
        </p:nvPicPr>
        <p:blipFill rotWithShape="1">
          <a:blip r:embed="rId4">
            <a:alphaModFix/>
          </a:blip>
          <a:srcRect b="10011" l="9244" r="2118" t="5926"/>
          <a:stretch/>
        </p:blipFill>
        <p:spPr>
          <a:xfrm rot="154827">
            <a:off x="949803" y="147400"/>
            <a:ext cx="2072018" cy="531028"/>
          </a:xfrm>
          <a:prstGeom prst="rect">
            <a:avLst/>
          </a:prstGeom>
          <a:noFill/>
          <a:ln>
            <a:noFill/>
          </a:ln>
        </p:spPr>
      </p:pic>
      <p:sp>
        <p:nvSpPr>
          <p:cNvPr id="246" name="Google Shape;246;p33"/>
          <p:cNvSpPr txBox="1"/>
          <p:nvPr/>
        </p:nvSpPr>
        <p:spPr>
          <a:xfrm>
            <a:off x="70750" y="687400"/>
            <a:ext cx="3943200" cy="538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900">
                <a:solidFill>
                  <a:schemeClr val="lt2"/>
                </a:solidFill>
                <a:latin typeface="Raleway"/>
                <a:ea typeface="Raleway"/>
                <a:cs typeface="Raleway"/>
                <a:sym typeface="Raleway"/>
              </a:rPr>
              <a:t>Random Forest</a:t>
            </a:r>
            <a:endParaRPr b="1" sz="2900">
              <a:solidFill>
                <a:schemeClr val="lt2"/>
              </a:solidFill>
              <a:latin typeface="Raleway"/>
              <a:ea typeface="Raleway"/>
              <a:cs typeface="Raleway"/>
              <a:sym typeface="Raleway"/>
            </a:endParaRPr>
          </a:p>
        </p:txBody>
      </p:sp>
      <p:sp>
        <p:nvSpPr>
          <p:cNvPr id="247" name="Google Shape;247;p33"/>
          <p:cNvSpPr txBox="1"/>
          <p:nvPr>
            <p:ph idx="4294967295" type="body"/>
          </p:nvPr>
        </p:nvSpPr>
        <p:spPr>
          <a:xfrm>
            <a:off x="100750" y="1930475"/>
            <a:ext cx="3913200" cy="69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0.55 		MSE test = 0.57</a:t>
            </a:r>
            <a:endParaRPr sz="1200">
              <a:latin typeface="Raleway"/>
              <a:ea typeface="Raleway"/>
              <a:cs typeface="Raleway"/>
              <a:sym typeface="Raleway"/>
            </a:endParaRPr>
          </a:p>
        </p:txBody>
      </p:sp>
      <p:sp>
        <p:nvSpPr>
          <p:cNvPr id="248" name="Google Shape;248;p33"/>
          <p:cNvSpPr txBox="1"/>
          <p:nvPr/>
        </p:nvSpPr>
        <p:spPr>
          <a:xfrm>
            <a:off x="100800" y="3679150"/>
            <a:ext cx="3913200" cy="107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1"/>
                </a:solidFill>
                <a:latin typeface="Raleway"/>
                <a:ea typeface="Raleway"/>
                <a:cs typeface="Raleway"/>
                <a:sym typeface="Raleway"/>
              </a:rPr>
              <a:t> </a:t>
            </a:r>
            <a:r>
              <a:rPr b="1" lang="es">
                <a:solidFill>
                  <a:schemeClr val="dk1"/>
                </a:solidFill>
                <a:latin typeface="Raleway"/>
                <a:ea typeface="Raleway"/>
                <a:cs typeface="Raleway"/>
                <a:sym typeface="Raleway"/>
              </a:rPr>
              <a:t>Humedad</a:t>
            </a:r>
            <a:br>
              <a:rPr b="1" lang="es">
                <a:solidFill>
                  <a:schemeClr val="dk1"/>
                </a:solidFill>
                <a:latin typeface="Raleway"/>
                <a:ea typeface="Raleway"/>
                <a:cs typeface="Raleway"/>
                <a:sym typeface="Raleway"/>
              </a:rPr>
            </a:br>
            <a:r>
              <a:rPr b="1" lang="es" sz="1500">
                <a:solidFill>
                  <a:schemeClr val="dk2"/>
                </a:solidFill>
                <a:latin typeface="Raleway"/>
                <a:ea typeface="Raleway"/>
                <a:cs typeface="Raleway"/>
                <a:sym typeface="Raleway"/>
              </a:rPr>
              <a:t>(</a:t>
            </a:r>
            <a:r>
              <a:rPr b="1" lang="es" sz="900">
                <a:solidFill>
                  <a:schemeClr val="dk2"/>
                </a:solidFill>
                <a:latin typeface="Raleway"/>
                <a:ea typeface="Raleway"/>
                <a:cs typeface="Raleway"/>
                <a:sym typeface="Raleway"/>
              </a:rPr>
              <a:t>{'n_estimators': 650, 'min_samples_leaf': 20,    'max_leaf_nodes': 90, 'max_depth': 9})</a:t>
            </a:r>
            <a:endParaRPr b="1" sz="900">
              <a:solidFill>
                <a:schemeClr val="dk2"/>
              </a:solidFill>
              <a:latin typeface="Raleway"/>
              <a:ea typeface="Raleway"/>
              <a:cs typeface="Raleway"/>
              <a:sym typeface="Raleway"/>
            </a:endParaRPr>
          </a:p>
          <a:p>
            <a:pPr indent="0" lvl="0" marL="457200" rtl="0" algn="l">
              <a:spcBef>
                <a:spcPts val="700"/>
              </a:spcBef>
              <a:spcAft>
                <a:spcPts val="700"/>
              </a:spcAft>
              <a:buNone/>
            </a:pPr>
            <a:r>
              <a:t/>
            </a:r>
            <a:endParaRPr b="1">
              <a:solidFill>
                <a:schemeClr val="dk1"/>
              </a:solidFill>
              <a:latin typeface="Raleway"/>
              <a:ea typeface="Raleway"/>
              <a:cs typeface="Raleway"/>
              <a:sym typeface="Raleway"/>
            </a:endParaRPr>
          </a:p>
        </p:txBody>
      </p:sp>
      <p:sp>
        <p:nvSpPr>
          <p:cNvPr id="249" name="Google Shape;249;p33"/>
          <p:cNvSpPr txBox="1"/>
          <p:nvPr>
            <p:ph idx="4294967295" type="body"/>
          </p:nvPr>
        </p:nvSpPr>
        <p:spPr>
          <a:xfrm>
            <a:off x="340950" y="3111850"/>
            <a:ext cx="3550800" cy="40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0.0351 	MSE test =  0.0232</a:t>
            </a:r>
            <a:endParaRPr sz="1200">
              <a:latin typeface="Raleway"/>
              <a:ea typeface="Raleway"/>
              <a:cs typeface="Raleway"/>
              <a:sym typeface="Raleway"/>
            </a:endParaRPr>
          </a:p>
        </p:txBody>
      </p:sp>
      <p:sp>
        <p:nvSpPr>
          <p:cNvPr id="250" name="Google Shape;250;p33"/>
          <p:cNvSpPr txBox="1"/>
          <p:nvPr>
            <p:ph idx="4294967295" type="body"/>
          </p:nvPr>
        </p:nvSpPr>
        <p:spPr>
          <a:xfrm>
            <a:off x="85800" y="4443075"/>
            <a:ext cx="3943200" cy="49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10.6		MSE test = 10.8</a:t>
            </a:r>
            <a:endParaRPr sz="1200">
              <a:latin typeface="Raleway"/>
              <a:ea typeface="Raleway"/>
              <a:cs typeface="Raleway"/>
              <a:sym typeface="Raleway"/>
            </a:endParaRPr>
          </a:p>
        </p:txBody>
      </p:sp>
      <p:sp>
        <p:nvSpPr>
          <p:cNvPr id="251" name="Google Shape;251;p33"/>
          <p:cNvSpPr txBox="1"/>
          <p:nvPr/>
        </p:nvSpPr>
        <p:spPr>
          <a:xfrm>
            <a:off x="85750" y="1226200"/>
            <a:ext cx="3943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Temperatura</a:t>
            </a:r>
            <a:br>
              <a:rPr b="1" lang="es">
                <a:solidFill>
                  <a:schemeClr val="dk1"/>
                </a:solidFill>
                <a:latin typeface="Raleway"/>
                <a:ea typeface="Raleway"/>
                <a:cs typeface="Raleway"/>
                <a:sym typeface="Raleway"/>
              </a:rPr>
            </a:br>
            <a:r>
              <a:rPr b="1" lang="es" sz="900">
                <a:solidFill>
                  <a:schemeClr val="dk2"/>
                </a:solidFill>
                <a:latin typeface="Raleway"/>
                <a:ea typeface="Raleway"/>
                <a:cs typeface="Raleway"/>
                <a:sym typeface="Raleway"/>
              </a:rPr>
              <a:t>(max_depth':[10],'min_samples_leaf':[20], 'max_leaf_nodes':[80], 'n_estimators':[700])</a:t>
            </a:r>
            <a:endParaRPr b="1" sz="900">
              <a:solidFill>
                <a:schemeClr val="dk2"/>
              </a:solidFill>
              <a:latin typeface="Lato"/>
              <a:ea typeface="Lato"/>
              <a:cs typeface="Lato"/>
              <a:sym typeface="Lato"/>
            </a:endParaRPr>
          </a:p>
        </p:txBody>
      </p:sp>
      <p:sp>
        <p:nvSpPr>
          <p:cNvPr id="252" name="Google Shape;252;p33"/>
          <p:cNvSpPr txBox="1"/>
          <p:nvPr/>
        </p:nvSpPr>
        <p:spPr>
          <a:xfrm>
            <a:off x="85800" y="2382375"/>
            <a:ext cx="3943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Precipitación</a:t>
            </a:r>
            <a:br>
              <a:rPr b="1" lang="es">
                <a:solidFill>
                  <a:schemeClr val="dk1"/>
                </a:solidFill>
                <a:latin typeface="Raleway"/>
                <a:ea typeface="Raleway"/>
                <a:cs typeface="Raleway"/>
                <a:sym typeface="Raleway"/>
              </a:rPr>
            </a:br>
            <a:r>
              <a:rPr b="1" lang="es" sz="900">
                <a:solidFill>
                  <a:schemeClr val="dk2"/>
                </a:solidFill>
                <a:latin typeface="Raleway"/>
                <a:ea typeface="Raleway"/>
                <a:cs typeface="Raleway"/>
                <a:sym typeface="Raleway"/>
              </a:rPr>
              <a:t>(max_depth':[8],'min_samples_leaf':[20], 'max_leaf_nodes':[30], 'n_estimators':[700])</a:t>
            </a:r>
            <a:endParaRPr b="1" sz="900">
              <a:solidFill>
                <a:schemeClr val="dk2"/>
              </a:solidFill>
              <a:latin typeface="Lato"/>
              <a:ea typeface="Lato"/>
              <a:cs typeface="Lato"/>
              <a:sym typeface="Lato"/>
            </a:endParaRPr>
          </a:p>
        </p:txBody>
      </p:sp>
      <p:pic>
        <p:nvPicPr>
          <p:cNvPr id="253" name="Google Shape;253;p33"/>
          <p:cNvPicPr preferRelativeResize="0"/>
          <p:nvPr/>
        </p:nvPicPr>
        <p:blipFill rotWithShape="1">
          <a:blip r:embed="rId3">
            <a:alphaModFix/>
          </a:blip>
          <a:srcRect b="3623" l="3269" r="0" t="0"/>
          <a:stretch/>
        </p:blipFill>
        <p:spPr>
          <a:xfrm>
            <a:off x="4322800" y="81350"/>
            <a:ext cx="4904575" cy="4934800"/>
          </a:xfrm>
          <a:prstGeom prst="rect">
            <a:avLst/>
          </a:prstGeom>
          <a:noFill/>
          <a:ln>
            <a:noFill/>
          </a:ln>
        </p:spPr>
      </p:pic>
      <p:pic>
        <p:nvPicPr>
          <p:cNvPr descr="Trozo de cinta adhesiva que pega una nota a la diapositiva" id="254" name="Google Shape;254;p33"/>
          <p:cNvPicPr preferRelativeResize="0"/>
          <p:nvPr/>
        </p:nvPicPr>
        <p:blipFill rotWithShape="1">
          <a:blip r:embed="rId4">
            <a:alphaModFix/>
          </a:blip>
          <a:srcRect b="10011" l="9244" r="2118" t="5926"/>
          <a:stretch/>
        </p:blipFill>
        <p:spPr>
          <a:xfrm rot="154826">
            <a:off x="5598111" y="147402"/>
            <a:ext cx="2072026" cy="525821"/>
          </a:xfrm>
          <a:prstGeom prst="rect">
            <a:avLst/>
          </a:prstGeom>
          <a:noFill/>
          <a:ln>
            <a:noFill/>
          </a:ln>
        </p:spPr>
      </p:pic>
      <p:sp>
        <p:nvSpPr>
          <p:cNvPr id="255" name="Google Shape;255;p33"/>
          <p:cNvSpPr txBox="1"/>
          <p:nvPr/>
        </p:nvSpPr>
        <p:spPr>
          <a:xfrm>
            <a:off x="4351100" y="687400"/>
            <a:ext cx="4680600" cy="4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2800">
                <a:solidFill>
                  <a:schemeClr val="lt2"/>
                </a:solidFill>
                <a:latin typeface="Raleway"/>
                <a:ea typeface="Raleway"/>
                <a:cs typeface="Raleway"/>
                <a:sym typeface="Raleway"/>
              </a:rPr>
              <a:t>XGBoost</a:t>
            </a:r>
            <a:endParaRPr b="1" sz="2800">
              <a:solidFill>
                <a:schemeClr val="lt2"/>
              </a:solidFill>
              <a:latin typeface="Raleway"/>
              <a:ea typeface="Raleway"/>
              <a:cs typeface="Raleway"/>
              <a:sym typeface="Raleway"/>
            </a:endParaRPr>
          </a:p>
        </p:txBody>
      </p:sp>
      <p:sp>
        <p:nvSpPr>
          <p:cNvPr id="256" name="Google Shape;256;p33"/>
          <p:cNvSpPr txBox="1"/>
          <p:nvPr>
            <p:ph idx="4294967295" type="body"/>
          </p:nvPr>
        </p:nvSpPr>
        <p:spPr>
          <a:xfrm>
            <a:off x="4349175" y="1927475"/>
            <a:ext cx="4680600" cy="49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0.38 		MSE test = 0.36</a:t>
            </a:r>
            <a:endParaRPr sz="1200">
              <a:latin typeface="Raleway"/>
              <a:ea typeface="Raleway"/>
              <a:cs typeface="Raleway"/>
              <a:sym typeface="Raleway"/>
            </a:endParaRPr>
          </a:p>
        </p:txBody>
      </p:sp>
      <p:sp>
        <p:nvSpPr>
          <p:cNvPr id="257" name="Google Shape;257;p33"/>
          <p:cNvSpPr txBox="1"/>
          <p:nvPr/>
        </p:nvSpPr>
        <p:spPr>
          <a:xfrm>
            <a:off x="4351100" y="1121575"/>
            <a:ext cx="46806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Temperatura</a:t>
            </a:r>
            <a:br>
              <a:rPr b="1" lang="es">
                <a:solidFill>
                  <a:schemeClr val="dk1"/>
                </a:solidFill>
                <a:latin typeface="Raleway"/>
                <a:ea typeface="Raleway"/>
                <a:cs typeface="Raleway"/>
                <a:sym typeface="Raleway"/>
              </a:rPr>
            </a:br>
            <a:r>
              <a:rPr b="1" lang="es" sz="900">
                <a:solidFill>
                  <a:schemeClr val="dk2"/>
                </a:solidFill>
                <a:latin typeface="Raleway"/>
                <a:ea typeface="Raleway"/>
                <a:cs typeface="Raleway"/>
                <a:sym typeface="Raleway"/>
              </a:rPr>
              <a:t>(n_estimators=700, max_depth=13,  subsample=0.9, colsample_bytree=0.9,objective= 'reg:squarederror',gamma=0.6, min_child_weight= 2)</a:t>
            </a:r>
            <a:endParaRPr sz="900">
              <a:solidFill>
                <a:schemeClr val="dk2"/>
              </a:solidFill>
              <a:latin typeface="Lato"/>
              <a:ea typeface="Lato"/>
              <a:cs typeface="Lato"/>
              <a:sym typeface="Lato"/>
            </a:endParaRPr>
          </a:p>
        </p:txBody>
      </p:sp>
      <p:sp>
        <p:nvSpPr>
          <p:cNvPr id="258" name="Google Shape;258;p33"/>
          <p:cNvSpPr txBox="1"/>
          <p:nvPr/>
        </p:nvSpPr>
        <p:spPr>
          <a:xfrm>
            <a:off x="4351100" y="2305475"/>
            <a:ext cx="46806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Precipitación</a:t>
            </a:r>
            <a:br>
              <a:rPr b="1" lang="es">
                <a:solidFill>
                  <a:schemeClr val="dk1"/>
                </a:solidFill>
                <a:latin typeface="Raleway"/>
                <a:ea typeface="Raleway"/>
                <a:cs typeface="Raleway"/>
                <a:sym typeface="Raleway"/>
              </a:rPr>
            </a:br>
            <a:r>
              <a:rPr b="1" lang="es" sz="1000">
                <a:solidFill>
                  <a:schemeClr val="dk2"/>
                </a:solidFill>
                <a:latin typeface="Raleway"/>
                <a:ea typeface="Raleway"/>
                <a:cs typeface="Raleway"/>
                <a:sym typeface="Raleway"/>
              </a:rPr>
              <a:t>(n_estimators=400, max_depth=9,  subsample=1, colsample_bytree=0.9,objective= 'reg:squarederror',gamma=0.8, min_child_weight= 5)</a:t>
            </a:r>
            <a:endParaRPr>
              <a:latin typeface="Lato"/>
              <a:ea typeface="Lato"/>
              <a:cs typeface="Lato"/>
              <a:sym typeface="Lato"/>
            </a:endParaRPr>
          </a:p>
        </p:txBody>
      </p:sp>
      <p:sp>
        <p:nvSpPr>
          <p:cNvPr id="259" name="Google Shape;259;p33"/>
          <p:cNvSpPr txBox="1"/>
          <p:nvPr/>
        </p:nvSpPr>
        <p:spPr>
          <a:xfrm>
            <a:off x="4351100" y="3546375"/>
            <a:ext cx="47118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700"/>
              </a:spcAft>
              <a:buNone/>
            </a:pPr>
            <a:r>
              <a:rPr b="1" lang="es">
                <a:solidFill>
                  <a:schemeClr val="dk1"/>
                </a:solidFill>
                <a:latin typeface="Raleway"/>
                <a:ea typeface="Raleway"/>
                <a:cs typeface="Raleway"/>
                <a:sym typeface="Raleway"/>
              </a:rPr>
              <a:t>Humedad</a:t>
            </a:r>
            <a:br>
              <a:rPr b="1" lang="es">
                <a:solidFill>
                  <a:schemeClr val="dk1"/>
                </a:solidFill>
                <a:latin typeface="Raleway"/>
                <a:ea typeface="Raleway"/>
                <a:cs typeface="Raleway"/>
                <a:sym typeface="Raleway"/>
              </a:rPr>
            </a:br>
            <a:r>
              <a:rPr b="1" lang="es" sz="1000">
                <a:solidFill>
                  <a:schemeClr val="dk2"/>
                </a:solidFill>
                <a:latin typeface="Raleway"/>
                <a:ea typeface="Raleway"/>
                <a:cs typeface="Raleway"/>
                <a:sym typeface="Raleway"/>
              </a:rPr>
              <a:t>(n_estimators=700, max_depth=11, subsample=1, colsample_bytree=1, objective=’reg:linear’,gamma=0.7, min_child_weight=5)</a:t>
            </a:r>
            <a:r>
              <a:rPr b="1" lang="es">
                <a:solidFill>
                  <a:schemeClr val="dk1"/>
                </a:solidFill>
                <a:latin typeface="Raleway"/>
                <a:ea typeface="Raleway"/>
                <a:cs typeface="Raleway"/>
                <a:sym typeface="Raleway"/>
              </a:rPr>
              <a:t> </a:t>
            </a:r>
            <a:endParaRPr>
              <a:latin typeface="Lato"/>
              <a:ea typeface="Lato"/>
              <a:cs typeface="Lato"/>
              <a:sym typeface="Lato"/>
            </a:endParaRPr>
          </a:p>
        </p:txBody>
      </p:sp>
      <p:sp>
        <p:nvSpPr>
          <p:cNvPr id="260" name="Google Shape;260;p33"/>
          <p:cNvSpPr txBox="1"/>
          <p:nvPr>
            <p:ph idx="4294967295" type="body"/>
          </p:nvPr>
        </p:nvSpPr>
        <p:spPr>
          <a:xfrm>
            <a:off x="4351200" y="3118350"/>
            <a:ext cx="4680600" cy="400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0.036436	MSE test = 0.018628</a:t>
            </a:r>
            <a:endParaRPr sz="1200">
              <a:latin typeface="Raleway"/>
              <a:ea typeface="Raleway"/>
              <a:cs typeface="Raleway"/>
              <a:sym typeface="Raleway"/>
            </a:endParaRPr>
          </a:p>
        </p:txBody>
      </p:sp>
      <p:sp>
        <p:nvSpPr>
          <p:cNvPr id="261" name="Google Shape;261;p33"/>
          <p:cNvSpPr txBox="1"/>
          <p:nvPr>
            <p:ph idx="4294967295" type="body"/>
          </p:nvPr>
        </p:nvSpPr>
        <p:spPr>
          <a:xfrm>
            <a:off x="4351100" y="4418650"/>
            <a:ext cx="4711800" cy="33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300"/>
              </a:spcAft>
              <a:buClr>
                <a:schemeClr val="dk2"/>
              </a:buClr>
              <a:buSzPts val="1100"/>
              <a:buFont typeface="Arial"/>
              <a:buNone/>
            </a:pPr>
            <a:r>
              <a:rPr lang="es" sz="1200">
                <a:latin typeface="Raleway"/>
                <a:ea typeface="Raleway"/>
                <a:cs typeface="Raleway"/>
                <a:sym typeface="Raleway"/>
              </a:rPr>
              <a:t>MSE train = 7.46		MSE test = 7.51 </a:t>
            </a:r>
            <a:endParaRPr sz="1200">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